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73"/>
  </p:notesMasterIdLst>
  <p:sldIdLst>
    <p:sldId id="389" r:id="rId3"/>
    <p:sldId id="504" r:id="rId4"/>
    <p:sldId id="421" r:id="rId5"/>
    <p:sldId id="522" r:id="rId6"/>
    <p:sldId id="499" r:id="rId7"/>
    <p:sldId id="505" r:id="rId8"/>
    <p:sldId id="523" r:id="rId9"/>
    <p:sldId id="524" r:id="rId10"/>
    <p:sldId id="528" r:id="rId11"/>
    <p:sldId id="565" r:id="rId12"/>
    <p:sldId id="566" r:id="rId13"/>
    <p:sldId id="525" r:id="rId14"/>
    <p:sldId id="526" r:id="rId15"/>
    <p:sldId id="567" r:id="rId16"/>
    <p:sldId id="568" r:id="rId17"/>
    <p:sldId id="527" r:id="rId18"/>
    <p:sldId id="569" r:id="rId19"/>
    <p:sldId id="535" r:id="rId20"/>
    <p:sldId id="560" r:id="rId21"/>
    <p:sldId id="561" r:id="rId22"/>
    <p:sldId id="562" r:id="rId23"/>
    <p:sldId id="559" r:id="rId24"/>
    <p:sldId id="536" r:id="rId25"/>
    <p:sldId id="537" r:id="rId26"/>
    <p:sldId id="546" r:id="rId27"/>
    <p:sldId id="540" r:id="rId28"/>
    <p:sldId id="541" r:id="rId29"/>
    <p:sldId id="542" r:id="rId30"/>
    <p:sldId id="539" r:id="rId31"/>
    <p:sldId id="543" r:id="rId32"/>
    <p:sldId id="544" r:id="rId33"/>
    <p:sldId id="545" r:id="rId34"/>
    <p:sldId id="563" r:id="rId35"/>
    <p:sldId id="564" r:id="rId36"/>
    <p:sldId id="534" r:id="rId37"/>
    <p:sldId id="570" r:id="rId38"/>
    <p:sldId id="571" r:id="rId39"/>
    <p:sldId id="572" r:id="rId40"/>
    <p:sldId id="573" r:id="rId41"/>
    <p:sldId id="575" r:id="rId42"/>
    <p:sldId id="574" r:id="rId43"/>
    <p:sldId id="576" r:id="rId44"/>
    <p:sldId id="578" r:id="rId45"/>
    <p:sldId id="577" r:id="rId46"/>
    <p:sldId id="579" r:id="rId47"/>
    <p:sldId id="580" r:id="rId48"/>
    <p:sldId id="508" r:id="rId49"/>
    <p:sldId id="548" r:id="rId50"/>
    <p:sldId id="557" r:id="rId51"/>
    <p:sldId id="553" r:id="rId52"/>
    <p:sldId id="554" r:id="rId53"/>
    <p:sldId id="549" r:id="rId54"/>
    <p:sldId id="550" r:id="rId55"/>
    <p:sldId id="555" r:id="rId56"/>
    <p:sldId id="551" r:id="rId57"/>
    <p:sldId id="552" r:id="rId58"/>
    <p:sldId id="556" r:id="rId59"/>
    <p:sldId id="558" r:id="rId60"/>
    <p:sldId id="412" r:id="rId61"/>
    <p:sldId id="506" r:id="rId62"/>
    <p:sldId id="507" r:id="rId63"/>
    <p:sldId id="509" r:id="rId64"/>
    <p:sldId id="531" r:id="rId65"/>
    <p:sldId id="532" r:id="rId66"/>
    <p:sldId id="533" r:id="rId67"/>
    <p:sldId id="547" r:id="rId68"/>
    <p:sldId id="503" r:id="rId69"/>
    <p:sldId id="529" r:id="rId70"/>
    <p:sldId id="530" r:id="rId71"/>
    <p:sldId id="510" r:id="rId72"/>
  </p:sldIdLst>
  <p:sldSz cx="20104100" cy="11309350"/>
  <p:notesSz cx="20104100" cy="1130935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99FF"/>
    <a:srgbClr val="FF99CC"/>
    <a:srgbClr val="9933FF"/>
    <a:srgbClr val="3366FF"/>
    <a:srgbClr val="FDD7F5"/>
    <a:srgbClr val="D5FAFF"/>
    <a:srgbClr val="00FFFF"/>
    <a:srgbClr val="FFFFCC"/>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3" autoAdjust="0"/>
    <p:restoredTop sz="76146" autoAdjust="0"/>
  </p:normalViewPr>
  <p:slideViewPr>
    <p:cSldViewPr>
      <p:cViewPr varScale="1">
        <p:scale>
          <a:sx n="53" d="100"/>
          <a:sy n="53" d="100"/>
        </p:scale>
        <p:origin x="564" y="9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EA31A05F-5611-4786-AF33-BE35705EEF26}" type="datetimeFigureOut">
              <a:rPr lang="zh-CN" altLang="en-US" smtClean="0"/>
              <a:t>2021/12/9</a:t>
            </a:fld>
            <a:endParaRPr lang="zh-CN" altLang="en-US"/>
          </a:p>
        </p:txBody>
      </p:sp>
      <p:sp>
        <p:nvSpPr>
          <p:cNvPr id="4" name="幻灯片图像占位符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87FCE144-D5A4-4C71-9FB6-2A256C7E9935}" type="slidenum">
              <a:rPr lang="zh-CN" altLang="en-US" smtClean="0"/>
              <a:t>‹#›</a:t>
            </a:fld>
            <a:endParaRPr lang="zh-CN" altLang="en-US"/>
          </a:p>
        </p:txBody>
      </p:sp>
    </p:spTree>
    <p:extLst>
      <p:ext uri="{BB962C8B-B14F-4D97-AF65-F5344CB8AC3E}">
        <p14:creationId xmlns:p14="http://schemas.microsoft.com/office/powerpoint/2010/main" val="180840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无监督</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元学习，无监督的目标就是学到一个比较好的表示可以在下游任务上表现出色</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1</a:t>
            </a:fld>
            <a:endParaRPr lang="zh-CN" altLang="en-US"/>
          </a:p>
        </p:txBody>
      </p:sp>
    </p:spTree>
    <p:extLst>
      <p:ext uri="{BB962C8B-B14F-4D97-AF65-F5344CB8AC3E}">
        <p14:creationId xmlns:p14="http://schemas.microsoft.com/office/powerpoint/2010/main" val="2178791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对比不同</a:t>
            </a:r>
            <a:r>
              <a:rPr lang="en-US" altLang="zh-CN" dirty="0"/>
              <a:t>meta learning</a:t>
            </a:r>
            <a:r>
              <a:rPr lang="zh-CN" altLang="en-US" dirty="0"/>
              <a:t>的方法</a:t>
            </a:r>
            <a:endParaRPr lang="en-US" altLang="zh-CN" dirty="0"/>
          </a:p>
          <a:p>
            <a:r>
              <a:rPr lang="zh-CN" altLang="en-US" dirty="0"/>
              <a:t>这个数据集上</a:t>
            </a:r>
            <a:r>
              <a:rPr lang="en-US" altLang="zh-CN" dirty="0"/>
              <a:t>ACAI embedding</a:t>
            </a:r>
            <a:r>
              <a:rPr lang="zh-CN" altLang="en-US" dirty="0"/>
              <a:t>的方法不错</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10</a:t>
            </a:fld>
            <a:endParaRPr lang="zh-CN" altLang="en-US"/>
          </a:p>
        </p:txBody>
      </p:sp>
    </p:spTree>
    <p:extLst>
      <p:ext uri="{BB962C8B-B14F-4D97-AF65-F5344CB8AC3E}">
        <p14:creationId xmlns:p14="http://schemas.microsoft.com/office/powerpoint/2010/main" val="443184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需要在大模型上进行微调训练才能达到不错的性能</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11</a:t>
            </a:fld>
            <a:endParaRPr lang="zh-CN" altLang="en-US"/>
          </a:p>
        </p:txBody>
      </p:sp>
    </p:spTree>
    <p:extLst>
      <p:ext uri="{BB962C8B-B14F-4D97-AF65-F5344CB8AC3E}">
        <p14:creationId xmlns:p14="http://schemas.microsoft.com/office/powerpoint/2010/main" val="3974042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对比不同</a:t>
            </a:r>
            <a:r>
              <a:rPr lang="en-US" altLang="zh-CN" dirty="0"/>
              <a:t>meta learning</a:t>
            </a:r>
            <a:r>
              <a:rPr lang="zh-CN" altLang="en-US" dirty="0"/>
              <a:t>的方法</a:t>
            </a:r>
            <a:endParaRPr lang="en-US" altLang="zh-CN" dirty="0"/>
          </a:p>
          <a:p>
            <a:r>
              <a:rPr lang="zh-CN" altLang="en-US" dirty="0"/>
              <a:t>这个数据集上</a:t>
            </a:r>
            <a:r>
              <a:rPr lang="en-US" altLang="zh-CN" dirty="0"/>
              <a:t>ACAI embedding</a:t>
            </a:r>
            <a:r>
              <a:rPr lang="zh-CN" altLang="en-US" dirty="0"/>
              <a:t>的方法不错</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12</a:t>
            </a:fld>
            <a:endParaRPr lang="zh-CN" altLang="en-US"/>
          </a:p>
        </p:txBody>
      </p:sp>
    </p:spTree>
    <p:extLst>
      <p:ext uri="{BB962C8B-B14F-4D97-AF65-F5344CB8AC3E}">
        <p14:creationId xmlns:p14="http://schemas.microsoft.com/office/powerpoint/2010/main" val="173127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左图红色的线是筛选出来的置信度高的</a:t>
            </a:r>
            <a:r>
              <a:rPr lang="en-US" altLang="zh-CN" dirty="0"/>
              <a:t>32</a:t>
            </a:r>
            <a:r>
              <a:rPr lang="zh-CN" altLang="en-US" dirty="0"/>
              <a:t>歌样本在迭代次数中的准确率，然后一旦添加就不会删掉</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13</a:t>
            </a:fld>
            <a:endParaRPr lang="zh-CN" altLang="en-US"/>
          </a:p>
        </p:txBody>
      </p:sp>
    </p:spTree>
    <p:extLst>
      <p:ext uri="{BB962C8B-B14F-4D97-AF65-F5344CB8AC3E}">
        <p14:creationId xmlns:p14="http://schemas.microsoft.com/office/powerpoint/2010/main" val="4067727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左图红色的线是筛选出来的置信度高的</a:t>
            </a:r>
            <a:r>
              <a:rPr lang="en-US" altLang="zh-CN" dirty="0"/>
              <a:t>32</a:t>
            </a:r>
            <a:r>
              <a:rPr lang="zh-CN" altLang="en-US" dirty="0"/>
              <a:t>歌样本在迭代次数中的准确率，然后一旦添加就不会删掉</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14</a:t>
            </a:fld>
            <a:endParaRPr lang="zh-CN" altLang="en-US"/>
          </a:p>
        </p:txBody>
      </p:sp>
    </p:spTree>
    <p:extLst>
      <p:ext uri="{BB962C8B-B14F-4D97-AF65-F5344CB8AC3E}">
        <p14:creationId xmlns:p14="http://schemas.microsoft.com/office/powerpoint/2010/main" val="2146167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左图红色的线是筛选出来的置信度高的</a:t>
            </a:r>
            <a:r>
              <a:rPr lang="en-US" altLang="zh-CN" dirty="0"/>
              <a:t>32</a:t>
            </a:r>
            <a:r>
              <a:rPr lang="zh-CN" altLang="en-US" dirty="0"/>
              <a:t>歌样本在迭代次数中的准确率，然后一旦添加就不会删掉</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15</a:t>
            </a:fld>
            <a:endParaRPr lang="zh-CN" altLang="en-US"/>
          </a:p>
        </p:txBody>
      </p:sp>
    </p:spTree>
    <p:extLst>
      <p:ext uri="{BB962C8B-B14F-4D97-AF65-F5344CB8AC3E}">
        <p14:creationId xmlns:p14="http://schemas.microsoft.com/office/powerpoint/2010/main" val="2203488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对比不同</a:t>
            </a:r>
            <a:r>
              <a:rPr lang="en-US" altLang="zh-CN" dirty="0"/>
              <a:t>meta learning</a:t>
            </a:r>
            <a:r>
              <a:rPr lang="zh-CN" altLang="en-US" dirty="0"/>
              <a:t>的方法</a:t>
            </a:r>
            <a:endParaRPr lang="en-US" altLang="zh-CN" dirty="0"/>
          </a:p>
          <a:p>
            <a:r>
              <a:rPr lang="zh-CN" altLang="en-US" dirty="0"/>
              <a:t>这个数据集上</a:t>
            </a:r>
            <a:r>
              <a:rPr lang="en-US" altLang="zh-CN" dirty="0"/>
              <a:t>ACAI embedding</a:t>
            </a:r>
            <a:r>
              <a:rPr lang="zh-CN" altLang="en-US" dirty="0"/>
              <a:t>的方法不错</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16</a:t>
            </a:fld>
            <a:endParaRPr lang="zh-CN" altLang="en-US"/>
          </a:p>
        </p:txBody>
      </p:sp>
    </p:spTree>
    <p:extLst>
      <p:ext uri="{BB962C8B-B14F-4D97-AF65-F5344CB8AC3E}">
        <p14:creationId xmlns:p14="http://schemas.microsoft.com/office/powerpoint/2010/main" val="4047540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作者单位</a:t>
            </a:r>
            <a:endParaRPr lang="en-US" altLang="zh-CN" dirty="0"/>
          </a:p>
          <a:p>
            <a:r>
              <a:rPr lang="zh-CN" altLang="en-US" dirty="0"/>
              <a:t>根据</a:t>
            </a:r>
            <a:r>
              <a:rPr lang="en-US" altLang="zh-CN" dirty="0"/>
              <a:t>explanation</a:t>
            </a:r>
            <a:r>
              <a:rPr lang="zh-CN" altLang="en-US" dirty="0"/>
              <a:t>来进行关系分类</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17</a:t>
            </a:fld>
            <a:endParaRPr lang="zh-CN" altLang="en-US"/>
          </a:p>
        </p:txBody>
      </p:sp>
    </p:spTree>
    <p:extLst>
      <p:ext uri="{BB962C8B-B14F-4D97-AF65-F5344CB8AC3E}">
        <p14:creationId xmlns:p14="http://schemas.microsoft.com/office/powerpoint/2010/main" val="3486908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18</a:t>
            </a:fld>
            <a:endParaRPr lang="zh-CN" altLang="en-US"/>
          </a:p>
        </p:txBody>
      </p:sp>
    </p:spTree>
    <p:extLst>
      <p:ext uri="{BB962C8B-B14F-4D97-AF65-F5344CB8AC3E}">
        <p14:creationId xmlns:p14="http://schemas.microsoft.com/office/powerpoint/2010/main" val="3948761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19</a:t>
            </a:fld>
            <a:endParaRPr lang="zh-CN" altLang="en-US"/>
          </a:p>
        </p:txBody>
      </p:sp>
    </p:spTree>
    <p:extLst>
      <p:ext uri="{BB962C8B-B14F-4D97-AF65-F5344CB8AC3E}">
        <p14:creationId xmlns:p14="http://schemas.microsoft.com/office/powerpoint/2010/main" val="3710921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需要在大模型上进行微调训练才能达到不错的性能</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2</a:t>
            </a:fld>
            <a:endParaRPr lang="zh-CN" altLang="en-US"/>
          </a:p>
        </p:txBody>
      </p:sp>
    </p:spTree>
    <p:extLst>
      <p:ext uri="{BB962C8B-B14F-4D97-AF65-F5344CB8AC3E}">
        <p14:creationId xmlns:p14="http://schemas.microsoft.com/office/powerpoint/2010/main" val="1487320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20</a:t>
            </a:fld>
            <a:endParaRPr lang="zh-CN" altLang="en-US"/>
          </a:p>
        </p:txBody>
      </p:sp>
    </p:spTree>
    <p:extLst>
      <p:ext uri="{BB962C8B-B14F-4D97-AF65-F5344CB8AC3E}">
        <p14:creationId xmlns:p14="http://schemas.microsoft.com/office/powerpoint/2010/main" val="3206147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21</a:t>
            </a:fld>
            <a:endParaRPr lang="zh-CN" altLang="en-US"/>
          </a:p>
        </p:txBody>
      </p:sp>
    </p:spTree>
    <p:extLst>
      <p:ext uri="{BB962C8B-B14F-4D97-AF65-F5344CB8AC3E}">
        <p14:creationId xmlns:p14="http://schemas.microsoft.com/office/powerpoint/2010/main" val="470632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22</a:t>
            </a:fld>
            <a:endParaRPr lang="zh-CN" altLang="en-US"/>
          </a:p>
        </p:txBody>
      </p:sp>
    </p:spTree>
    <p:extLst>
      <p:ext uri="{BB962C8B-B14F-4D97-AF65-F5344CB8AC3E}">
        <p14:creationId xmlns:p14="http://schemas.microsoft.com/office/powerpoint/2010/main" val="652074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23</a:t>
            </a:fld>
            <a:endParaRPr lang="zh-CN" altLang="en-US"/>
          </a:p>
        </p:txBody>
      </p:sp>
    </p:spTree>
    <p:extLst>
      <p:ext uri="{BB962C8B-B14F-4D97-AF65-F5344CB8AC3E}">
        <p14:creationId xmlns:p14="http://schemas.microsoft.com/office/powerpoint/2010/main" val="2231853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24</a:t>
            </a:fld>
            <a:endParaRPr lang="zh-CN" altLang="en-US"/>
          </a:p>
        </p:txBody>
      </p:sp>
    </p:spTree>
    <p:extLst>
      <p:ext uri="{BB962C8B-B14F-4D97-AF65-F5344CB8AC3E}">
        <p14:creationId xmlns:p14="http://schemas.microsoft.com/office/powerpoint/2010/main" val="1611307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25</a:t>
            </a:fld>
            <a:endParaRPr lang="zh-CN" altLang="en-US"/>
          </a:p>
        </p:txBody>
      </p:sp>
    </p:spTree>
    <p:extLst>
      <p:ext uri="{BB962C8B-B14F-4D97-AF65-F5344CB8AC3E}">
        <p14:creationId xmlns:p14="http://schemas.microsoft.com/office/powerpoint/2010/main" val="573588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upstream learning methods indeed improve cross-task generalization:</a:t>
            </a:r>
          </a:p>
          <a:p>
            <a:pPr marL="228600" indent="-228600">
              <a:buAutoNum type="arabicPeriod"/>
            </a:pPr>
            <a:r>
              <a:rPr lang="zh-CN" altLang="en-US" sz="1200" b="0" i="0" kern="1200" dirty="0">
                <a:solidFill>
                  <a:schemeClr val="tx1"/>
                </a:solidFill>
                <a:effectLst/>
                <a:latin typeface="+mn-lt"/>
                <a:ea typeface="+mn-ea"/>
                <a:cs typeface="+mn-cs"/>
              </a:rPr>
              <a:t>不同的上游学习方法所获得的性能增益是相互关联的</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26</a:t>
            </a:fld>
            <a:endParaRPr lang="zh-CN" altLang="en-US"/>
          </a:p>
        </p:txBody>
      </p:sp>
    </p:spTree>
    <p:extLst>
      <p:ext uri="{BB962C8B-B14F-4D97-AF65-F5344CB8AC3E}">
        <p14:creationId xmlns:p14="http://schemas.microsoft.com/office/powerpoint/2010/main" val="2330592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27</a:t>
            </a:fld>
            <a:endParaRPr lang="zh-CN" altLang="en-US"/>
          </a:p>
        </p:txBody>
      </p:sp>
    </p:spTree>
    <p:extLst>
      <p:ext uri="{BB962C8B-B14F-4D97-AF65-F5344CB8AC3E}">
        <p14:creationId xmlns:p14="http://schemas.microsoft.com/office/powerpoint/2010/main" val="454324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28</a:t>
            </a:fld>
            <a:endParaRPr lang="zh-CN" altLang="en-US"/>
          </a:p>
        </p:txBody>
      </p:sp>
    </p:spTree>
    <p:extLst>
      <p:ext uri="{BB962C8B-B14F-4D97-AF65-F5344CB8AC3E}">
        <p14:creationId xmlns:p14="http://schemas.microsoft.com/office/powerpoint/2010/main" val="36744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29</a:t>
            </a:fld>
            <a:endParaRPr lang="zh-CN" altLang="en-US"/>
          </a:p>
        </p:txBody>
      </p:sp>
    </p:spTree>
    <p:extLst>
      <p:ext uri="{BB962C8B-B14F-4D97-AF65-F5344CB8AC3E}">
        <p14:creationId xmlns:p14="http://schemas.microsoft.com/office/powerpoint/2010/main" val="41520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3</a:t>
            </a:fld>
            <a:endParaRPr lang="zh-CN" altLang="en-US"/>
          </a:p>
        </p:txBody>
      </p:sp>
    </p:spTree>
    <p:extLst>
      <p:ext uri="{BB962C8B-B14F-4D97-AF65-F5344CB8AC3E}">
        <p14:creationId xmlns:p14="http://schemas.microsoft.com/office/powerpoint/2010/main" val="10913921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非分类任务和分类任务在</a:t>
            </a:r>
            <a:r>
              <a:rPr lang="en-US" altLang="zh-CN" sz="1200" b="0" i="0" kern="1200" dirty="0">
                <a:solidFill>
                  <a:schemeClr val="tx1"/>
                </a:solidFill>
                <a:effectLst/>
                <a:latin typeface="+mn-lt"/>
                <a:ea typeface="+mn-ea"/>
                <a:cs typeface="+mn-cs"/>
              </a:rPr>
              <a:t>ARG</a:t>
            </a:r>
            <a:r>
              <a:rPr lang="zh-CN" altLang="en-US" sz="1200" b="0" i="0" kern="1200" dirty="0">
                <a:solidFill>
                  <a:schemeClr val="tx1"/>
                </a:solidFill>
                <a:effectLst/>
                <a:latin typeface="+mn-lt"/>
                <a:ea typeface="+mn-ea"/>
                <a:cs typeface="+mn-cs"/>
              </a:rPr>
              <a:t>得分方面的帮助相当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选择与测试任务具有相同格式和目标的</a:t>
            </a:r>
            <a:r>
              <a:rPr lang="en-US" altLang="zh-CN" sz="1200" b="0" i="0" kern="1200" dirty="0">
                <a:solidFill>
                  <a:schemeClr val="tx1"/>
                </a:solidFill>
                <a:effectLst/>
                <a:latin typeface="+mn-lt"/>
                <a:ea typeface="+mn-ea"/>
                <a:cs typeface="+mn-cs"/>
              </a:rPr>
              <a:t>train</a:t>
            </a:r>
            <a:r>
              <a:rPr lang="zh-CN" altLang="en-US" sz="1200" b="0" i="0" kern="1200" dirty="0">
                <a:solidFill>
                  <a:schemeClr val="tx1"/>
                </a:solidFill>
                <a:effectLst/>
                <a:latin typeface="+mn-lt"/>
                <a:ea typeface="+mn-ea"/>
                <a:cs typeface="+mn-cs"/>
              </a:rPr>
              <a:t>任务可能不会导致最优迁移</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30</a:t>
            </a:fld>
            <a:endParaRPr lang="zh-CN" altLang="en-US"/>
          </a:p>
        </p:txBody>
      </p:sp>
    </p:spTree>
    <p:extLst>
      <p:ext uri="{BB962C8B-B14F-4D97-AF65-F5344CB8AC3E}">
        <p14:creationId xmlns:p14="http://schemas.microsoft.com/office/powerpoint/2010/main" val="3080711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31</a:t>
            </a:fld>
            <a:endParaRPr lang="zh-CN" altLang="en-US"/>
          </a:p>
        </p:txBody>
      </p:sp>
    </p:spTree>
    <p:extLst>
      <p:ext uri="{BB962C8B-B14F-4D97-AF65-F5344CB8AC3E}">
        <p14:creationId xmlns:p14="http://schemas.microsoft.com/office/powerpoint/2010/main" val="1003936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32</a:t>
            </a:fld>
            <a:endParaRPr lang="zh-CN" altLang="en-US"/>
          </a:p>
        </p:txBody>
      </p:sp>
    </p:spTree>
    <p:extLst>
      <p:ext uri="{BB962C8B-B14F-4D97-AF65-F5344CB8AC3E}">
        <p14:creationId xmlns:p14="http://schemas.microsoft.com/office/powerpoint/2010/main" val="4200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33</a:t>
            </a:fld>
            <a:endParaRPr lang="zh-CN" altLang="en-US"/>
          </a:p>
        </p:txBody>
      </p:sp>
    </p:spTree>
    <p:extLst>
      <p:ext uri="{BB962C8B-B14F-4D97-AF65-F5344CB8AC3E}">
        <p14:creationId xmlns:p14="http://schemas.microsoft.com/office/powerpoint/2010/main" val="3293449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34</a:t>
            </a:fld>
            <a:endParaRPr lang="zh-CN" altLang="en-US"/>
          </a:p>
        </p:txBody>
      </p:sp>
    </p:spTree>
    <p:extLst>
      <p:ext uri="{BB962C8B-B14F-4D97-AF65-F5344CB8AC3E}">
        <p14:creationId xmlns:p14="http://schemas.microsoft.com/office/powerpoint/2010/main" val="2634593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作者单位</a:t>
            </a:r>
            <a:endParaRPr lang="en-US" altLang="zh-CN" dirty="0"/>
          </a:p>
          <a:p>
            <a:r>
              <a:rPr lang="zh-CN" altLang="en-US" dirty="0"/>
              <a:t>根据</a:t>
            </a:r>
            <a:r>
              <a:rPr lang="en-US" altLang="zh-CN" dirty="0"/>
              <a:t>explanation</a:t>
            </a:r>
            <a:r>
              <a:rPr lang="zh-CN" altLang="en-US" dirty="0"/>
              <a:t>来进行关系分类</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35</a:t>
            </a:fld>
            <a:endParaRPr lang="zh-CN" altLang="en-US"/>
          </a:p>
        </p:txBody>
      </p:sp>
    </p:spTree>
    <p:extLst>
      <p:ext uri="{BB962C8B-B14F-4D97-AF65-F5344CB8AC3E}">
        <p14:creationId xmlns:p14="http://schemas.microsoft.com/office/powerpoint/2010/main" val="1376943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a:t>
            </a:r>
            <a:r>
              <a:rPr lang="en-US" altLang="zh-CN" dirty="0"/>
              <a:t>RE</a:t>
            </a:r>
            <a:r>
              <a:rPr lang="zh-CN" altLang="en-US" dirty="0"/>
              <a:t>任务转换成一个</a:t>
            </a:r>
            <a:r>
              <a:rPr lang="en-US" altLang="zh-CN" dirty="0"/>
              <a:t>NLI</a:t>
            </a:r>
            <a:r>
              <a:rPr lang="zh-CN" altLang="en-US" dirty="0"/>
              <a:t>任务</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36</a:t>
            </a:fld>
            <a:endParaRPr lang="zh-CN" altLang="en-US"/>
          </a:p>
        </p:txBody>
      </p:sp>
    </p:spTree>
    <p:extLst>
      <p:ext uri="{BB962C8B-B14F-4D97-AF65-F5344CB8AC3E}">
        <p14:creationId xmlns:p14="http://schemas.microsoft.com/office/powerpoint/2010/main" val="39751163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37</a:t>
            </a:fld>
            <a:endParaRPr lang="zh-CN" altLang="en-US"/>
          </a:p>
        </p:txBody>
      </p:sp>
    </p:spTree>
    <p:extLst>
      <p:ext uri="{BB962C8B-B14F-4D97-AF65-F5344CB8AC3E}">
        <p14:creationId xmlns:p14="http://schemas.microsoft.com/office/powerpoint/2010/main" val="1372938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38</a:t>
            </a:fld>
            <a:endParaRPr lang="zh-CN" altLang="en-US"/>
          </a:p>
        </p:txBody>
      </p:sp>
    </p:spTree>
    <p:extLst>
      <p:ext uri="{BB962C8B-B14F-4D97-AF65-F5344CB8AC3E}">
        <p14:creationId xmlns:p14="http://schemas.microsoft.com/office/powerpoint/2010/main" val="2216429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39</a:t>
            </a:fld>
            <a:endParaRPr lang="zh-CN" altLang="en-US"/>
          </a:p>
        </p:txBody>
      </p:sp>
    </p:spTree>
    <p:extLst>
      <p:ext uri="{BB962C8B-B14F-4D97-AF65-F5344CB8AC3E}">
        <p14:creationId xmlns:p14="http://schemas.microsoft.com/office/powerpoint/2010/main" val="372450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Nli:an</a:t>
            </a:r>
            <a:r>
              <a:rPr lang="en-US" altLang="zh-CN" dirty="0"/>
              <a:t> effective auxiliary task+</a:t>
            </a:r>
            <a:r>
              <a:rPr lang="zh-CN" altLang="en-US" dirty="0"/>
              <a:t>数据集比较多</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4</a:t>
            </a:fld>
            <a:endParaRPr lang="zh-CN" altLang="en-US"/>
          </a:p>
        </p:txBody>
      </p:sp>
    </p:spTree>
    <p:extLst>
      <p:ext uri="{BB962C8B-B14F-4D97-AF65-F5344CB8AC3E}">
        <p14:creationId xmlns:p14="http://schemas.microsoft.com/office/powerpoint/2010/main" val="40745681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a:t>
            </a:r>
            <a:r>
              <a:rPr lang="en-US" altLang="zh-CN" dirty="0"/>
              <a:t>RE</a:t>
            </a:r>
            <a:r>
              <a:rPr lang="zh-CN" altLang="en-US" dirty="0"/>
              <a:t>任务转换成一个</a:t>
            </a:r>
            <a:r>
              <a:rPr lang="en-US" altLang="zh-CN" dirty="0"/>
              <a:t>NLI</a:t>
            </a:r>
            <a:r>
              <a:rPr lang="zh-CN" altLang="en-US" dirty="0"/>
              <a:t>任务</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40</a:t>
            </a:fld>
            <a:endParaRPr lang="zh-CN" altLang="en-US"/>
          </a:p>
        </p:txBody>
      </p:sp>
    </p:spTree>
    <p:extLst>
      <p:ext uri="{BB962C8B-B14F-4D97-AF65-F5344CB8AC3E}">
        <p14:creationId xmlns:p14="http://schemas.microsoft.com/office/powerpoint/2010/main" val="2707167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41</a:t>
            </a:fld>
            <a:endParaRPr lang="zh-CN" altLang="en-US"/>
          </a:p>
        </p:txBody>
      </p:sp>
    </p:spTree>
    <p:extLst>
      <p:ext uri="{BB962C8B-B14F-4D97-AF65-F5344CB8AC3E}">
        <p14:creationId xmlns:p14="http://schemas.microsoft.com/office/powerpoint/2010/main" val="3418931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42</a:t>
            </a:fld>
            <a:endParaRPr lang="zh-CN" altLang="en-US"/>
          </a:p>
        </p:txBody>
      </p:sp>
    </p:spTree>
    <p:extLst>
      <p:ext uri="{BB962C8B-B14F-4D97-AF65-F5344CB8AC3E}">
        <p14:creationId xmlns:p14="http://schemas.microsoft.com/office/powerpoint/2010/main" val="483478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43</a:t>
            </a:fld>
            <a:endParaRPr lang="zh-CN" altLang="en-US"/>
          </a:p>
        </p:txBody>
      </p:sp>
    </p:spTree>
    <p:extLst>
      <p:ext uri="{BB962C8B-B14F-4D97-AF65-F5344CB8AC3E}">
        <p14:creationId xmlns:p14="http://schemas.microsoft.com/office/powerpoint/2010/main" val="32685298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44</a:t>
            </a:fld>
            <a:endParaRPr lang="zh-CN" altLang="en-US"/>
          </a:p>
        </p:txBody>
      </p:sp>
    </p:spTree>
    <p:extLst>
      <p:ext uri="{BB962C8B-B14F-4D97-AF65-F5344CB8AC3E}">
        <p14:creationId xmlns:p14="http://schemas.microsoft.com/office/powerpoint/2010/main" val="1878680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45</a:t>
            </a:fld>
            <a:endParaRPr lang="zh-CN" altLang="en-US"/>
          </a:p>
        </p:txBody>
      </p:sp>
    </p:spTree>
    <p:extLst>
      <p:ext uri="{BB962C8B-B14F-4D97-AF65-F5344CB8AC3E}">
        <p14:creationId xmlns:p14="http://schemas.microsoft.com/office/powerpoint/2010/main" val="10803492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46</a:t>
            </a:fld>
            <a:endParaRPr lang="zh-CN" altLang="en-US"/>
          </a:p>
        </p:txBody>
      </p:sp>
    </p:spTree>
    <p:extLst>
      <p:ext uri="{BB962C8B-B14F-4D97-AF65-F5344CB8AC3E}">
        <p14:creationId xmlns:p14="http://schemas.microsoft.com/office/powerpoint/2010/main" val="23920381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一大堆实验没啥有意思的结论</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47</a:t>
            </a:fld>
            <a:endParaRPr lang="zh-CN" altLang="en-US"/>
          </a:p>
        </p:txBody>
      </p:sp>
    </p:spTree>
    <p:extLst>
      <p:ext uri="{BB962C8B-B14F-4D97-AF65-F5344CB8AC3E}">
        <p14:creationId xmlns:p14="http://schemas.microsoft.com/office/powerpoint/2010/main" val="28394601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单句分类任务也缺乏</a:t>
            </a:r>
          </a:p>
          <a:p>
            <a:r>
              <a:rPr lang="zh-CN" altLang="en-US" sz="1200" b="0" i="0" u="none" strike="noStrike" kern="1200" baseline="0" dirty="0">
                <a:solidFill>
                  <a:schemeClr val="tx1"/>
                </a:solidFill>
                <a:latin typeface="+mn-lt"/>
                <a:ea typeface="+mn-ea"/>
                <a:cs typeface="+mn-cs"/>
              </a:rPr>
              <a:t>跨句推理能力，导致</a:t>
            </a:r>
          </a:p>
          <a:p>
            <a:r>
              <a:rPr lang="zh-CN" altLang="en-US" sz="1200" b="0" i="0" u="none" strike="noStrike" kern="1200" baseline="0" dirty="0">
                <a:solidFill>
                  <a:schemeClr val="tx1"/>
                </a:solidFill>
                <a:latin typeface="+mn-lt"/>
                <a:ea typeface="+mn-ea"/>
                <a:cs typeface="+mn-cs"/>
              </a:rPr>
              <a:t>涉及句子对的下游任</a:t>
            </a:r>
          </a:p>
          <a:p>
            <a:r>
              <a:rPr lang="zh-CN" altLang="en-US" sz="1200" b="0" i="0" u="none" strike="noStrike" kern="1200" baseline="0" dirty="0">
                <a:solidFill>
                  <a:schemeClr val="tx1"/>
                </a:solidFill>
                <a:latin typeface="+mn-lt"/>
                <a:ea typeface="+mn-ea"/>
                <a:cs typeface="+mn-cs"/>
              </a:rPr>
              <a:t>务在训练测试中出现</a:t>
            </a:r>
          </a:p>
          <a:p>
            <a:r>
              <a:rPr lang="zh-CN" altLang="en-US" sz="1200" b="0" i="0" u="none" strike="noStrike" kern="1200" baseline="0" dirty="0">
                <a:solidFill>
                  <a:schemeClr val="tx1"/>
                </a:solidFill>
                <a:latin typeface="+mn-lt"/>
                <a:ea typeface="+mn-ea"/>
                <a:cs typeface="+mn-cs"/>
              </a:rPr>
              <a:t>严重的错配。</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48</a:t>
            </a:fld>
            <a:endParaRPr lang="zh-CN" altLang="en-US"/>
          </a:p>
        </p:txBody>
      </p:sp>
    </p:spTree>
    <p:extLst>
      <p:ext uri="{BB962C8B-B14F-4D97-AF65-F5344CB8AC3E}">
        <p14:creationId xmlns:p14="http://schemas.microsoft.com/office/powerpoint/2010/main" val="16837338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单句分类任务也缺乏</a:t>
            </a:r>
          </a:p>
          <a:p>
            <a:r>
              <a:rPr lang="zh-CN" altLang="en-US" sz="1200" b="0" i="0" u="none" strike="noStrike" kern="1200" baseline="0" dirty="0">
                <a:solidFill>
                  <a:schemeClr val="tx1"/>
                </a:solidFill>
                <a:latin typeface="+mn-lt"/>
                <a:ea typeface="+mn-ea"/>
                <a:cs typeface="+mn-cs"/>
              </a:rPr>
              <a:t>跨句推理能力，导致</a:t>
            </a:r>
          </a:p>
          <a:p>
            <a:r>
              <a:rPr lang="zh-CN" altLang="en-US" sz="1200" b="0" i="0" u="none" strike="noStrike" kern="1200" baseline="0" dirty="0">
                <a:solidFill>
                  <a:schemeClr val="tx1"/>
                </a:solidFill>
                <a:latin typeface="+mn-lt"/>
                <a:ea typeface="+mn-ea"/>
                <a:cs typeface="+mn-cs"/>
              </a:rPr>
              <a:t>涉及句子对的下游任</a:t>
            </a:r>
          </a:p>
          <a:p>
            <a:r>
              <a:rPr lang="zh-CN" altLang="en-US" sz="1200" b="0" i="0" u="none" strike="noStrike" kern="1200" baseline="0" dirty="0">
                <a:solidFill>
                  <a:schemeClr val="tx1"/>
                </a:solidFill>
                <a:latin typeface="+mn-lt"/>
                <a:ea typeface="+mn-ea"/>
                <a:cs typeface="+mn-cs"/>
              </a:rPr>
              <a:t>务在训练测试中出现</a:t>
            </a:r>
          </a:p>
          <a:p>
            <a:r>
              <a:rPr lang="zh-CN" altLang="en-US" sz="1200" b="0" i="0" u="none" strike="noStrike" kern="1200" baseline="0" dirty="0">
                <a:solidFill>
                  <a:schemeClr val="tx1"/>
                </a:solidFill>
                <a:latin typeface="+mn-lt"/>
                <a:ea typeface="+mn-ea"/>
                <a:cs typeface="+mn-cs"/>
              </a:rPr>
              <a:t>严重的错配。</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49</a:t>
            </a:fld>
            <a:endParaRPr lang="zh-CN" altLang="en-US"/>
          </a:p>
        </p:txBody>
      </p:sp>
    </p:spTree>
    <p:extLst>
      <p:ext uri="{BB962C8B-B14F-4D97-AF65-F5344CB8AC3E}">
        <p14:creationId xmlns:p14="http://schemas.microsoft.com/office/powerpoint/2010/main" val="3140915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 model</a:t>
            </a:r>
            <a:r>
              <a:rPr lang="zh-CN" altLang="en-US" dirty="0"/>
              <a:t>一直是</a:t>
            </a:r>
            <a:r>
              <a:rPr lang="en-US" altLang="zh-CN" dirty="0"/>
              <a:t>f0</a:t>
            </a:r>
            <a:r>
              <a:rPr lang="zh-CN" altLang="en-US" dirty="0"/>
              <a:t>，每一步迭代的是</a:t>
            </a:r>
            <a:r>
              <a:rPr lang="en-US" altLang="zh-CN" dirty="0"/>
              <a:t>teacher model</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5</a:t>
            </a:fld>
            <a:endParaRPr lang="zh-CN" altLang="en-US"/>
          </a:p>
        </p:txBody>
      </p:sp>
    </p:spTree>
    <p:extLst>
      <p:ext uri="{BB962C8B-B14F-4D97-AF65-F5344CB8AC3E}">
        <p14:creationId xmlns:p14="http://schemas.microsoft.com/office/powerpoint/2010/main" val="24657728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50</a:t>
            </a:fld>
            <a:endParaRPr lang="zh-CN" altLang="en-US"/>
          </a:p>
        </p:txBody>
      </p:sp>
    </p:spTree>
    <p:extLst>
      <p:ext uri="{BB962C8B-B14F-4D97-AF65-F5344CB8AC3E}">
        <p14:creationId xmlns:p14="http://schemas.microsoft.com/office/powerpoint/2010/main" val="33102201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51</a:t>
            </a:fld>
            <a:endParaRPr lang="zh-CN" altLang="en-US"/>
          </a:p>
        </p:txBody>
      </p:sp>
    </p:spTree>
    <p:extLst>
      <p:ext uri="{BB962C8B-B14F-4D97-AF65-F5344CB8AC3E}">
        <p14:creationId xmlns:p14="http://schemas.microsoft.com/office/powerpoint/2010/main" val="11158847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单句分类任务也缺乏</a:t>
            </a:r>
          </a:p>
          <a:p>
            <a:r>
              <a:rPr lang="zh-CN" altLang="en-US" sz="1200" b="0" i="0" u="none" strike="noStrike" kern="1200" baseline="0" dirty="0">
                <a:solidFill>
                  <a:schemeClr val="tx1"/>
                </a:solidFill>
                <a:latin typeface="+mn-lt"/>
                <a:ea typeface="+mn-ea"/>
                <a:cs typeface="+mn-cs"/>
              </a:rPr>
              <a:t>跨句推理能力，导致</a:t>
            </a:r>
          </a:p>
          <a:p>
            <a:r>
              <a:rPr lang="zh-CN" altLang="en-US" sz="1200" b="0" i="0" u="none" strike="noStrike" kern="1200" baseline="0" dirty="0">
                <a:solidFill>
                  <a:schemeClr val="tx1"/>
                </a:solidFill>
                <a:latin typeface="+mn-lt"/>
                <a:ea typeface="+mn-ea"/>
                <a:cs typeface="+mn-cs"/>
              </a:rPr>
              <a:t>涉及句子对的下游任</a:t>
            </a:r>
          </a:p>
          <a:p>
            <a:r>
              <a:rPr lang="zh-CN" altLang="en-US" sz="1200" b="0" i="0" u="none" strike="noStrike" kern="1200" baseline="0" dirty="0">
                <a:solidFill>
                  <a:schemeClr val="tx1"/>
                </a:solidFill>
                <a:latin typeface="+mn-lt"/>
                <a:ea typeface="+mn-ea"/>
                <a:cs typeface="+mn-cs"/>
              </a:rPr>
              <a:t>务在训练测试中出现</a:t>
            </a:r>
          </a:p>
          <a:p>
            <a:r>
              <a:rPr lang="zh-CN" altLang="en-US" sz="1200" b="0" i="0" u="none" strike="noStrike" kern="1200" baseline="0" dirty="0">
                <a:solidFill>
                  <a:schemeClr val="tx1"/>
                </a:solidFill>
                <a:latin typeface="+mn-lt"/>
                <a:ea typeface="+mn-ea"/>
                <a:cs typeface="+mn-cs"/>
              </a:rPr>
              <a:t>严重的错配。</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52</a:t>
            </a:fld>
            <a:endParaRPr lang="zh-CN" altLang="en-US"/>
          </a:p>
        </p:txBody>
      </p:sp>
    </p:spTree>
    <p:extLst>
      <p:ext uri="{BB962C8B-B14F-4D97-AF65-F5344CB8AC3E}">
        <p14:creationId xmlns:p14="http://schemas.microsoft.com/office/powerpoint/2010/main" val="2250962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一些分析：</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1</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PRE</a:t>
            </a:r>
            <a:r>
              <a:rPr lang="zh-CN" altLang="en-US" sz="1200" b="0" i="0" u="none" strike="noStrike" kern="1200" baseline="0" dirty="0">
                <a:solidFill>
                  <a:schemeClr val="tx1"/>
                </a:solidFill>
                <a:latin typeface="+mn-lt"/>
                <a:ea typeface="+mn-ea"/>
                <a:cs typeface="+mn-cs"/>
              </a:rPr>
              <a:t>模型最差，</a:t>
            </a:r>
            <a:r>
              <a:rPr lang="zh-CN" altLang="en-US" sz="1200" b="0" i="0" kern="1200" dirty="0">
                <a:solidFill>
                  <a:schemeClr val="tx1"/>
                </a:solidFill>
                <a:effectLst/>
                <a:latin typeface="+mn-lt"/>
                <a:ea typeface="+mn-ea"/>
                <a:cs typeface="+mn-cs"/>
              </a:rPr>
              <a:t>只在英语上进行零距离微调</a:t>
            </a:r>
            <a:r>
              <a:rPr lang="en-US" altLang="zh-CN" sz="1200" b="0" i="0" kern="1200" dirty="0">
                <a:solidFill>
                  <a:schemeClr val="tx1"/>
                </a:solidFill>
                <a:effectLst/>
                <a:latin typeface="+mn-lt"/>
                <a:ea typeface="+mn-ea"/>
                <a:cs typeface="+mn-cs"/>
              </a:rPr>
              <a:t>M-BERT</a:t>
            </a:r>
            <a:r>
              <a:rPr lang="zh-CN" altLang="en-US" sz="1200" b="0" i="0" kern="1200" dirty="0">
                <a:solidFill>
                  <a:schemeClr val="tx1"/>
                </a:solidFill>
                <a:effectLst/>
                <a:latin typeface="+mn-lt"/>
                <a:ea typeface="+mn-ea"/>
                <a:cs typeface="+mn-cs"/>
              </a:rPr>
              <a:t>是对英语及其类似语言的过度适应。</a:t>
            </a:r>
            <a:r>
              <a:rPr lang="en-US" altLang="zh-CN" sz="1200" b="0" i="0" kern="1200" dirty="0">
                <a:solidFill>
                  <a:schemeClr val="tx1"/>
                </a:solidFill>
                <a:effectLst/>
                <a:latin typeface="+mn-lt"/>
                <a:ea typeface="+mn-ea"/>
                <a:cs typeface="+mn-cs"/>
              </a:rPr>
              <a:t>MLTA</a:t>
            </a:r>
            <a:r>
              <a:rPr lang="zh-CN" altLang="en-US" sz="1200" b="0" i="0" kern="1200" dirty="0">
                <a:solidFill>
                  <a:schemeClr val="tx1"/>
                </a:solidFill>
                <a:effectLst/>
                <a:latin typeface="+mn-lt"/>
                <a:ea typeface="+mn-ea"/>
                <a:cs typeface="+mn-cs"/>
              </a:rPr>
              <a:t>增加了更多针对对话的混合训练，这主要有助于减少泰语在意图准确性方面的差距，但在槽沟填充方面却没有达到同样的程度。  </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在微调中添加英文数据略微有害</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53</a:t>
            </a:fld>
            <a:endParaRPr lang="zh-CN" altLang="en-US"/>
          </a:p>
        </p:txBody>
      </p:sp>
    </p:spTree>
    <p:extLst>
      <p:ext uri="{BB962C8B-B14F-4D97-AF65-F5344CB8AC3E}">
        <p14:creationId xmlns:p14="http://schemas.microsoft.com/office/powerpoint/2010/main" val="27873258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一些分析：</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1</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PRE</a:t>
            </a:r>
            <a:r>
              <a:rPr lang="zh-CN" altLang="en-US" sz="1200" b="0" i="0" u="none" strike="noStrike" kern="1200" baseline="0" dirty="0">
                <a:solidFill>
                  <a:schemeClr val="tx1"/>
                </a:solidFill>
                <a:latin typeface="+mn-lt"/>
                <a:ea typeface="+mn-ea"/>
                <a:cs typeface="+mn-cs"/>
              </a:rPr>
              <a:t>模型最差，</a:t>
            </a:r>
            <a:r>
              <a:rPr lang="zh-CN" altLang="en-US" sz="1200" b="0" i="0" kern="1200" dirty="0">
                <a:solidFill>
                  <a:schemeClr val="tx1"/>
                </a:solidFill>
                <a:effectLst/>
                <a:latin typeface="+mn-lt"/>
                <a:ea typeface="+mn-ea"/>
                <a:cs typeface="+mn-cs"/>
              </a:rPr>
              <a:t>只在英语上进行零距离微调</a:t>
            </a:r>
            <a:r>
              <a:rPr lang="en-US" altLang="zh-CN" sz="1200" b="0" i="0" kern="1200" dirty="0">
                <a:solidFill>
                  <a:schemeClr val="tx1"/>
                </a:solidFill>
                <a:effectLst/>
                <a:latin typeface="+mn-lt"/>
                <a:ea typeface="+mn-ea"/>
                <a:cs typeface="+mn-cs"/>
              </a:rPr>
              <a:t>M-BERT</a:t>
            </a:r>
            <a:r>
              <a:rPr lang="zh-CN" altLang="en-US" sz="1200" b="0" i="0" kern="1200" dirty="0">
                <a:solidFill>
                  <a:schemeClr val="tx1"/>
                </a:solidFill>
                <a:effectLst/>
                <a:latin typeface="+mn-lt"/>
                <a:ea typeface="+mn-ea"/>
                <a:cs typeface="+mn-cs"/>
              </a:rPr>
              <a:t>是对英语及其类似语言的过度适应。</a:t>
            </a:r>
            <a:r>
              <a:rPr lang="en-US" altLang="zh-CN" sz="1200" b="0" i="0" kern="1200" dirty="0">
                <a:solidFill>
                  <a:schemeClr val="tx1"/>
                </a:solidFill>
                <a:effectLst/>
                <a:latin typeface="+mn-lt"/>
                <a:ea typeface="+mn-ea"/>
                <a:cs typeface="+mn-cs"/>
              </a:rPr>
              <a:t>MLTA</a:t>
            </a:r>
            <a:r>
              <a:rPr lang="zh-CN" altLang="en-US" sz="1200" b="0" i="0" kern="1200" dirty="0">
                <a:solidFill>
                  <a:schemeClr val="tx1"/>
                </a:solidFill>
                <a:effectLst/>
                <a:latin typeface="+mn-lt"/>
                <a:ea typeface="+mn-ea"/>
                <a:cs typeface="+mn-cs"/>
              </a:rPr>
              <a:t>增加了更多针对对话的混合训练，这主要有助于减少泰语在意图准确性方面的差距，但在槽沟填充方面却没有达到同样的程度。  </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在微调中添加英文数据略微有害</a:t>
            </a:r>
            <a:endParaRPr lang="en-US" altLang="zh-CN" sz="1200" b="0" i="0" kern="1200" dirty="0">
              <a:solidFill>
                <a:schemeClr val="tx1"/>
              </a:solidFill>
              <a:effectLst/>
              <a:latin typeface="+mn-lt"/>
              <a:ea typeface="+mn-ea"/>
              <a:cs typeface="+mn-cs"/>
            </a:endParaRPr>
          </a:p>
          <a:p>
            <a:r>
              <a:rPr lang="en-US" altLang="zh-CN" dirty="0"/>
              <a:t>3. Meta learning most </a:t>
            </a:r>
            <a:r>
              <a:rPr lang="en-US" altLang="zh-CN" dirty="0" err="1"/>
              <a:t>efficitive</a:t>
            </a:r>
            <a:endParaRPr lang="en-US" altLang="zh-CN" dirty="0"/>
          </a:p>
          <a:p>
            <a:r>
              <a:rPr lang="en-US" altLang="zh-CN" dirty="0"/>
              <a:t>MONO</a:t>
            </a:r>
            <a:r>
              <a:rPr lang="zh-CN" altLang="en-US" dirty="0"/>
              <a:t>不稳定</a:t>
            </a:r>
            <a:endParaRPr lang="en-US" altLang="zh-CN" dirty="0"/>
          </a:p>
          <a:p>
            <a:r>
              <a:rPr lang="en-US" altLang="zh-CN" dirty="0"/>
              <a:t>ADA </a:t>
            </a:r>
            <a:r>
              <a:rPr lang="zh-CN" altLang="en-US" dirty="0"/>
              <a:t>在泰语上表现更好，因为真正的少样本</a:t>
            </a:r>
            <a:endParaRPr lang="en-US" altLang="zh-CN" dirty="0"/>
          </a:p>
          <a:p>
            <a:r>
              <a:rPr lang="en-US" altLang="zh-CN" dirty="0"/>
              <a:t>pre-</a:t>
            </a:r>
            <a:r>
              <a:rPr lang="en-US" altLang="zh-CN" dirty="0" err="1"/>
              <a:t>trainingon</a:t>
            </a:r>
            <a:r>
              <a:rPr lang="en-US" altLang="zh-CN" dirty="0"/>
              <a:t> English only learns an unsuitable initialization</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54</a:t>
            </a:fld>
            <a:endParaRPr lang="zh-CN" altLang="en-US"/>
          </a:p>
        </p:txBody>
      </p:sp>
    </p:spTree>
    <p:extLst>
      <p:ext uri="{BB962C8B-B14F-4D97-AF65-F5344CB8AC3E}">
        <p14:creationId xmlns:p14="http://schemas.microsoft.com/office/powerpoint/2010/main" val="9462782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单句分类任务也缺乏</a:t>
            </a:r>
          </a:p>
          <a:p>
            <a:r>
              <a:rPr lang="zh-CN" altLang="en-US" sz="1200" b="0" i="0" u="none" strike="noStrike" kern="1200" baseline="0" dirty="0">
                <a:solidFill>
                  <a:schemeClr val="tx1"/>
                </a:solidFill>
                <a:latin typeface="+mn-lt"/>
                <a:ea typeface="+mn-ea"/>
                <a:cs typeface="+mn-cs"/>
              </a:rPr>
              <a:t>跨句推理能力，导致</a:t>
            </a:r>
          </a:p>
          <a:p>
            <a:r>
              <a:rPr lang="zh-CN" altLang="en-US" sz="1200" b="0" i="0" u="none" strike="noStrike" kern="1200" baseline="0" dirty="0">
                <a:solidFill>
                  <a:schemeClr val="tx1"/>
                </a:solidFill>
                <a:latin typeface="+mn-lt"/>
                <a:ea typeface="+mn-ea"/>
                <a:cs typeface="+mn-cs"/>
              </a:rPr>
              <a:t>涉及句子对的下游任</a:t>
            </a:r>
          </a:p>
          <a:p>
            <a:r>
              <a:rPr lang="zh-CN" altLang="en-US" sz="1200" b="0" i="0" u="none" strike="noStrike" kern="1200" baseline="0" dirty="0">
                <a:solidFill>
                  <a:schemeClr val="tx1"/>
                </a:solidFill>
                <a:latin typeface="+mn-lt"/>
                <a:ea typeface="+mn-ea"/>
                <a:cs typeface="+mn-cs"/>
              </a:rPr>
              <a:t>务在训练测试中出现</a:t>
            </a:r>
          </a:p>
          <a:p>
            <a:r>
              <a:rPr lang="zh-CN" altLang="en-US" sz="1200" b="0" i="0" u="none" strike="noStrike" kern="1200" baseline="0" dirty="0">
                <a:solidFill>
                  <a:schemeClr val="tx1"/>
                </a:solidFill>
                <a:latin typeface="+mn-lt"/>
                <a:ea typeface="+mn-ea"/>
                <a:cs typeface="+mn-cs"/>
              </a:rPr>
              <a:t>严重的错配。</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55</a:t>
            </a:fld>
            <a:endParaRPr lang="zh-CN" altLang="en-US"/>
          </a:p>
        </p:txBody>
      </p:sp>
    </p:spTree>
    <p:extLst>
      <p:ext uri="{BB962C8B-B14F-4D97-AF65-F5344CB8AC3E}">
        <p14:creationId xmlns:p14="http://schemas.microsoft.com/office/powerpoint/2010/main" val="12531704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对于意大利于</a:t>
            </a:r>
            <a:r>
              <a:rPr lang="en-US" altLang="zh-CN" sz="1200" b="0" i="0" u="none" strike="noStrike" kern="1200" baseline="0" dirty="0">
                <a:solidFill>
                  <a:schemeClr val="tx1"/>
                </a:solidFill>
                <a:latin typeface="+mn-lt"/>
                <a:ea typeface="+mn-ea"/>
                <a:cs typeface="+mn-cs"/>
              </a:rPr>
              <a:t>FT</a:t>
            </a:r>
            <a:r>
              <a:rPr lang="zh-CN" altLang="en-US" sz="1200" b="0" i="0" u="none" strike="noStrike" kern="1200" baseline="0" dirty="0">
                <a:solidFill>
                  <a:schemeClr val="tx1"/>
                </a:solidFill>
                <a:latin typeface="+mn-lt"/>
                <a:ea typeface="+mn-ea"/>
                <a:cs typeface="+mn-cs"/>
              </a:rPr>
              <a:t>要更好</a:t>
            </a:r>
            <a:r>
              <a:rPr lang="en-US" altLang="zh-CN" sz="1200" b="0" i="0" u="none" strike="noStrike" kern="1200" baseline="0" dirty="0">
                <a:solidFill>
                  <a:schemeClr val="tx1"/>
                </a:solidFill>
                <a:latin typeface="+mn-lt"/>
                <a:ea typeface="+mn-ea"/>
                <a:cs typeface="+mn-cs"/>
              </a:rPr>
              <a:t>variants of meta-learning for Slot filling on Spanish</a:t>
            </a:r>
            <a:r>
              <a:rPr lang="zh-CN" altLang="en-US" sz="1200" b="0" i="0" u="none" strike="noStrike" kern="1200" baseline="0" dirty="0">
                <a:solidFill>
                  <a:schemeClr val="tx1"/>
                </a:solidFill>
                <a:latin typeface="+mn-lt"/>
                <a:ea typeface="+mn-ea"/>
                <a:cs typeface="+mn-cs"/>
              </a:rPr>
              <a:t>，因为意大利语和英文比较像</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56</a:t>
            </a:fld>
            <a:endParaRPr lang="zh-CN" altLang="en-US"/>
          </a:p>
        </p:txBody>
      </p:sp>
    </p:spTree>
    <p:extLst>
      <p:ext uri="{BB962C8B-B14F-4D97-AF65-F5344CB8AC3E}">
        <p14:creationId xmlns:p14="http://schemas.microsoft.com/office/powerpoint/2010/main" val="1146135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对于意大利于</a:t>
            </a:r>
            <a:r>
              <a:rPr lang="en-US" altLang="zh-CN" sz="1200" b="0" i="0" u="none" strike="noStrike" kern="1200" baseline="0" dirty="0">
                <a:solidFill>
                  <a:schemeClr val="tx1"/>
                </a:solidFill>
                <a:latin typeface="+mn-lt"/>
                <a:ea typeface="+mn-ea"/>
                <a:cs typeface="+mn-cs"/>
              </a:rPr>
              <a:t>FT</a:t>
            </a:r>
            <a:r>
              <a:rPr lang="zh-CN" altLang="en-US" sz="1200" b="0" i="0" u="none" strike="noStrike" kern="1200" baseline="0" dirty="0">
                <a:solidFill>
                  <a:schemeClr val="tx1"/>
                </a:solidFill>
                <a:latin typeface="+mn-lt"/>
                <a:ea typeface="+mn-ea"/>
                <a:cs typeface="+mn-cs"/>
              </a:rPr>
              <a:t>要更好</a:t>
            </a:r>
            <a:r>
              <a:rPr lang="en-US" altLang="zh-CN" sz="1200" b="0" i="0" u="none" strike="noStrike" kern="1200" baseline="0" dirty="0">
                <a:solidFill>
                  <a:schemeClr val="tx1"/>
                </a:solidFill>
                <a:latin typeface="+mn-lt"/>
                <a:ea typeface="+mn-ea"/>
                <a:cs typeface="+mn-cs"/>
              </a:rPr>
              <a:t>variants of meta-learning for Slot filling on Spanish</a:t>
            </a:r>
            <a:r>
              <a:rPr lang="zh-CN" altLang="en-US" sz="1200" b="0" i="0" u="none" strike="noStrike" kern="1200" baseline="0" dirty="0">
                <a:solidFill>
                  <a:schemeClr val="tx1"/>
                </a:solidFill>
                <a:latin typeface="+mn-lt"/>
                <a:ea typeface="+mn-ea"/>
                <a:cs typeface="+mn-cs"/>
              </a:rPr>
              <a:t>，因为意大利语和英文比较像</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57</a:t>
            </a:fld>
            <a:endParaRPr lang="zh-CN" altLang="en-US"/>
          </a:p>
        </p:txBody>
      </p:sp>
    </p:spTree>
    <p:extLst>
      <p:ext uri="{BB962C8B-B14F-4D97-AF65-F5344CB8AC3E}">
        <p14:creationId xmlns:p14="http://schemas.microsoft.com/office/powerpoint/2010/main" val="31693041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单句分类任务也缺乏</a:t>
            </a:r>
          </a:p>
          <a:p>
            <a:r>
              <a:rPr lang="zh-CN" altLang="en-US" sz="1200" b="0" i="0" u="none" strike="noStrike" kern="1200" baseline="0" dirty="0">
                <a:solidFill>
                  <a:schemeClr val="tx1"/>
                </a:solidFill>
                <a:latin typeface="+mn-lt"/>
                <a:ea typeface="+mn-ea"/>
                <a:cs typeface="+mn-cs"/>
              </a:rPr>
              <a:t>跨句推理能力，导致</a:t>
            </a:r>
          </a:p>
          <a:p>
            <a:r>
              <a:rPr lang="zh-CN" altLang="en-US" sz="1200" b="0" i="0" u="none" strike="noStrike" kern="1200" baseline="0" dirty="0">
                <a:solidFill>
                  <a:schemeClr val="tx1"/>
                </a:solidFill>
                <a:latin typeface="+mn-lt"/>
                <a:ea typeface="+mn-ea"/>
                <a:cs typeface="+mn-cs"/>
              </a:rPr>
              <a:t>涉及句子对的下游任</a:t>
            </a:r>
          </a:p>
          <a:p>
            <a:r>
              <a:rPr lang="zh-CN" altLang="en-US" sz="1200" b="0" i="0" u="none" strike="noStrike" kern="1200" baseline="0" dirty="0">
                <a:solidFill>
                  <a:schemeClr val="tx1"/>
                </a:solidFill>
                <a:latin typeface="+mn-lt"/>
                <a:ea typeface="+mn-ea"/>
                <a:cs typeface="+mn-cs"/>
              </a:rPr>
              <a:t>务在训练测试中出现</a:t>
            </a:r>
          </a:p>
          <a:p>
            <a:r>
              <a:rPr lang="zh-CN" altLang="en-US" sz="1200" b="0" i="0" u="none" strike="noStrike" kern="1200" baseline="0" dirty="0">
                <a:solidFill>
                  <a:schemeClr val="tx1"/>
                </a:solidFill>
                <a:latin typeface="+mn-lt"/>
                <a:ea typeface="+mn-ea"/>
                <a:cs typeface="+mn-cs"/>
              </a:rPr>
              <a:t>严重的错配。</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58</a:t>
            </a:fld>
            <a:endParaRPr lang="zh-CN" altLang="en-US"/>
          </a:p>
        </p:txBody>
      </p:sp>
    </p:spTree>
    <p:extLst>
      <p:ext uri="{BB962C8B-B14F-4D97-AF65-F5344CB8AC3E}">
        <p14:creationId xmlns:p14="http://schemas.microsoft.com/office/powerpoint/2010/main" val="15883604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作者单位</a:t>
            </a:r>
            <a:endParaRPr lang="en-US" altLang="zh-CN" dirty="0"/>
          </a:p>
          <a:p>
            <a:r>
              <a:rPr lang="zh-CN" altLang="en-US" dirty="0"/>
              <a:t>根据</a:t>
            </a:r>
            <a:r>
              <a:rPr lang="en-US" altLang="zh-CN" dirty="0"/>
              <a:t>explanation</a:t>
            </a:r>
            <a:r>
              <a:rPr lang="zh-CN" altLang="en-US" dirty="0"/>
              <a:t>来进行关系分类</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59</a:t>
            </a:fld>
            <a:endParaRPr lang="zh-CN" altLang="en-US"/>
          </a:p>
        </p:txBody>
      </p:sp>
    </p:spTree>
    <p:extLst>
      <p:ext uri="{BB962C8B-B14F-4D97-AF65-F5344CB8AC3E}">
        <p14:creationId xmlns:p14="http://schemas.microsoft.com/office/powerpoint/2010/main" val="478459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对比不同</a:t>
            </a:r>
            <a:r>
              <a:rPr lang="en-US" altLang="zh-CN" dirty="0"/>
              <a:t>meta learning</a:t>
            </a:r>
            <a:r>
              <a:rPr lang="zh-CN" altLang="en-US" dirty="0"/>
              <a:t>的方法</a:t>
            </a:r>
            <a:endParaRPr lang="en-US" altLang="zh-CN" dirty="0"/>
          </a:p>
          <a:p>
            <a:r>
              <a:rPr lang="zh-CN" altLang="en-US" dirty="0"/>
              <a:t>这个数据集上</a:t>
            </a:r>
            <a:r>
              <a:rPr lang="en-US" altLang="zh-CN" dirty="0"/>
              <a:t>ACAI embedding</a:t>
            </a:r>
            <a:r>
              <a:rPr lang="zh-CN" altLang="en-US" dirty="0"/>
              <a:t>的方法不错</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6</a:t>
            </a:fld>
            <a:endParaRPr lang="zh-CN" altLang="en-US"/>
          </a:p>
        </p:txBody>
      </p:sp>
    </p:spTree>
    <p:extLst>
      <p:ext uri="{BB962C8B-B14F-4D97-AF65-F5344CB8AC3E}">
        <p14:creationId xmlns:p14="http://schemas.microsoft.com/office/powerpoint/2010/main" val="20704941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60</a:t>
            </a:fld>
            <a:endParaRPr lang="zh-CN" altLang="en-US"/>
          </a:p>
        </p:txBody>
      </p:sp>
    </p:spTree>
    <p:extLst>
      <p:ext uri="{BB962C8B-B14F-4D97-AF65-F5344CB8AC3E}">
        <p14:creationId xmlns:p14="http://schemas.microsoft.com/office/powerpoint/2010/main" val="29001599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61</a:t>
            </a:fld>
            <a:endParaRPr lang="zh-CN" altLang="en-US"/>
          </a:p>
        </p:txBody>
      </p:sp>
    </p:spTree>
    <p:extLst>
      <p:ext uri="{BB962C8B-B14F-4D97-AF65-F5344CB8AC3E}">
        <p14:creationId xmlns:p14="http://schemas.microsoft.com/office/powerpoint/2010/main" val="33481824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data to text</a:t>
            </a:r>
            <a:r>
              <a:rPr lang="zh-CN" altLang="en-US" dirty="0"/>
              <a:t>任务</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62</a:t>
            </a:fld>
            <a:endParaRPr lang="zh-CN" altLang="en-US"/>
          </a:p>
        </p:txBody>
      </p:sp>
    </p:spTree>
    <p:extLst>
      <p:ext uri="{BB962C8B-B14F-4D97-AF65-F5344CB8AC3E}">
        <p14:creationId xmlns:p14="http://schemas.microsoft.com/office/powerpoint/2010/main" val="30717701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data to text</a:t>
            </a:r>
            <a:r>
              <a:rPr lang="zh-CN" altLang="en-US" dirty="0"/>
              <a:t>任务</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63</a:t>
            </a:fld>
            <a:endParaRPr lang="zh-CN" altLang="en-US"/>
          </a:p>
        </p:txBody>
      </p:sp>
    </p:spTree>
    <p:extLst>
      <p:ext uri="{BB962C8B-B14F-4D97-AF65-F5344CB8AC3E}">
        <p14:creationId xmlns:p14="http://schemas.microsoft.com/office/powerpoint/2010/main" val="11789241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data to text</a:t>
            </a:r>
            <a:r>
              <a:rPr lang="zh-CN" altLang="en-US" dirty="0"/>
              <a:t>任务</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64</a:t>
            </a:fld>
            <a:endParaRPr lang="zh-CN" altLang="en-US"/>
          </a:p>
        </p:txBody>
      </p:sp>
    </p:spTree>
    <p:extLst>
      <p:ext uri="{BB962C8B-B14F-4D97-AF65-F5344CB8AC3E}">
        <p14:creationId xmlns:p14="http://schemas.microsoft.com/office/powerpoint/2010/main" val="31428707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data to text</a:t>
            </a:r>
            <a:r>
              <a:rPr lang="zh-CN" altLang="en-US" dirty="0"/>
              <a:t>任务</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65</a:t>
            </a:fld>
            <a:endParaRPr lang="zh-CN" altLang="en-US"/>
          </a:p>
        </p:txBody>
      </p:sp>
    </p:spTree>
    <p:extLst>
      <p:ext uri="{BB962C8B-B14F-4D97-AF65-F5344CB8AC3E}">
        <p14:creationId xmlns:p14="http://schemas.microsoft.com/office/powerpoint/2010/main" val="7954430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无监督</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元学习，无监督的目标就是学到一个比较好的表示可以在下游任务上表现出色</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66</a:t>
            </a:fld>
            <a:endParaRPr lang="zh-CN" altLang="en-US"/>
          </a:p>
        </p:txBody>
      </p:sp>
    </p:spTree>
    <p:extLst>
      <p:ext uri="{BB962C8B-B14F-4D97-AF65-F5344CB8AC3E}">
        <p14:creationId xmlns:p14="http://schemas.microsoft.com/office/powerpoint/2010/main" val="37939720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单句分类任务也缺乏</a:t>
            </a:r>
          </a:p>
          <a:p>
            <a:r>
              <a:rPr lang="zh-CN" altLang="en-US" sz="1200" b="0" i="0" u="none" strike="noStrike" kern="1200" baseline="0" dirty="0">
                <a:solidFill>
                  <a:schemeClr val="tx1"/>
                </a:solidFill>
                <a:latin typeface="+mn-lt"/>
                <a:ea typeface="+mn-ea"/>
                <a:cs typeface="+mn-cs"/>
              </a:rPr>
              <a:t>跨句推理能力，导致</a:t>
            </a:r>
          </a:p>
          <a:p>
            <a:r>
              <a:rPr lang="zh-CN" altLang="en-US" sz="1200" b="0" i="0" u="none" strike="noStrike" kern="1200" baseline="0" dirty="0">
                <a:solidFill>
                  <a:schemeClr val="tx1"/>
                </a:solidFill>
                <a:latin typeface="+mn-lt"/>
                <a:ea typeface="+mn-ea"/>
                <a:cs typeface="+mn-cs"/>
              </a:rPr>
              <a:t>涉及句子对的下游任</a:t>
            </a:r>
          </a:p>
          <a:p>
            <a:r>
              <a:rPr lang="zh-CN" altLang="en-US" sz="1200" b="0" i="0" u="none" strike="noStrike" kern="1200" baseline="0" dirty="0">
                <a:solidFill>
                  <a:schemeClr val="tx1"/>
                </a:solidFill>
                <a:latin typeface="+mn-lt"/>
                <a:ea typeface="+mn-ea"/>
                <a:cs typeface="+mn-cs"/>
              </a:rPr>
              <a:t>务在训练测试中出现</a:t>
            </a:r>
          </a:p>
          <a:p>
            <a:r>
              <a:rPr lang="zh-CN" altLang="en-US" sz="1200" b="0" i="0" u="none" strike="noStrike" kern="1200" baseline="0" dirty="0">
                <a:solidFill>
                  <a:schemeClr val="tx1"/>
                </a:solidFill>
                <a:latin typeface="+mn-lt"/>
                <a:ea typeface="+mn-ea"/>
                <a:cs typeface="+mn-cs"/>
              </a:rPr>
              <a:t>严重的错配。</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67</a:t>
            </a:fld>
            <a:endParaRPr lang="zh-CN" altLang="en-US"/>
          </a:p>
        </p:txBody>
      </p:sp>
    </p:spTree>
    <p:extLst>
      <p:ext uri="{BB962C8B-B14F-4D97-AF65-F5344CB8AC3E}">
        <p14:creationId xmlns:p14="http://schemas.microsoft.com/office/powerpoint/2010/main" val="41160737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单句分类任务也缺乏</a:t>
            </a:r>
          </a:p>
          <a:p>
            <a:r>
              <a:rPr lang="zh-CN" altLang="en-US" sz="1200" b="0" i="0" u="none" strike="noStrike" kern="1200" baseline="0" dirty="0">
                <a:solidFill>
                  <a:schemeClr val="tx1"/>
                </a:solidFill>
                <a:latin typeface="+mn-lt"/>
                <a:ea typeface="+mn-ea"/>
                <a:cs typeface="+mn-cs"/>
              </a:rPr>
              <a:t>跨句推理能力，导致</a:t>
            </a:r>
          </a:p>
          <a:p>
            <a:r>
              <a:rPr lang="zh-CN" altLang="en-US" sz="1200" b="0" i="0" u="none" strike="noStrike" kern="1200" baseline="0" dirty="0">
                <a:solidFill>
                  <a:schemeClr val="tx1"/>
                </a:solidFill>
                <a:latin typeface="+mn-lt"/>
                <a:ea typeface="+mn-ea"/>
                <a:cs typeface="+mn-cs"/>
              </a:rPr>
              <a:t>涉及句子对的下游任</a:t>
            </a:r>
          </a:p>
          <a:p>
            <a:r>
              <a:rPr lang="zh-CN" altLang="en-US" sz="1200" b="0" i="0" u="none" strike="noStrike" kern="1200" baseline="0" dirty="0">
                <a:solidFill>
                  <a:schemeClr val="tx1"/>
                </a:solidFill>
                <a:latin typeface="+mn-lt"/>
                <a:ea typeface="+mn-ea"/>
                <a:cs typeface="+mn-cs"/>
              </a:rPr>
              <a:t>务在训练测试中出现</a:t>
            </a:r>
          </a:p>
          <a:p>
            <a:r>
              <a:rPr lang="zh-CN" altLang="en-US" sz="1200" b="0" i="0" u="none" strike="noStrike" kern="1200" baseline="0" dirty="0">
                <a:solidFill>
                  <a:schemeClr val="tx1"/>
                </a:solidFill>
                <a:latin typeface="+mn-lt"/>
                <a:ea typeface="+mn-ea"/>
                <a:cs typeface="+mn-cs"/>
              </a:rPr>
              <a:t>严重的错配。</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68</a:t>
            </a:fld>
            <a:endParaRPr lang="zh-CN" altLang="en-US"/>
          </a:p>
        </p:txBody>
      </p:sp>
    </p:spTree>
    <p:extLst>
      <p:ext uri="{BB962C8B-B14F-4D97-AF65-F5344CB8AC3E}">
        <p14:creationId xmlns:p14="http://schemas.microsoft.com/office/powerpoint/2010/main" val="35188460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单句分类任务也缺乏</a:t>
            </a:r>
          </a:p>
          <a:p>
            <a:r>
              <a:rPr lang="zh-CN" altLang="en-US" sz="1200" b="0" i="0" u="none" strike="noStrike" kern="1200" baseline="0" dirty="0">
                <a:solidFill>
                  <a:schemeClr val="tx1"/>
                </a:solidFill>
                <a:latin typeface="+mn-lt"/>
                <a:ea typeface="+mn-ea"/>
                <a:cs typeface="+mn-cs"/>
              </a:rPr>
              <a:t>跨句推理能力，导致</a:t>
            </a:r>
          </a:p>
          <a:p>
            <a:r>
              <a:rPr lang="zh-CN" altLang="en-US" sz="1200" b="0" i="0" u="none" strike="noStrike" kern="1200" baseline="0" dirty="0">
                <a:solidFill>
                  <a:schemeClr val="tx1"/>
                </a:solidFill>
                <a:latin typeface="+mn-lt"/>
                <a:ea typeface="+mn-ea"/>
                <a:cs typeface="+mn-cs"/>
              </a:rPr>
              <a:t>涉及句子对的下游任</a:t>
            </a:r>
          </a:p>
          <a:p>
            <a:r>
              <a:rPr lang="zh-CN" altLang="en-US" sz="1200" b="0" i="0" u="none" strike="noStrike" kern="1200" baseline="0" dirty="0">
                <a:solidFill>
                  <a:schemeClr val="tx1"/>
                </a:solidFill>
                <a:latin typeface="+mn-lt"/>
                <a:ea typeface="+mn-ea"/>
                <a:cs typeface="+mn-cs"/>
              </a:rPr>
              <a:t>务在训练测试中出现</a:t>
            </a:r>
          </a:p>
          <a:p>
            <a:r>
              <a:rPr lang="zh-CN" altLang="en-US" sz="1200" b="0" i="0" u="none" strike="noStrike" kern="1200" baseline="0" dirty="0">
                <a:solidFill>
                  <a:schemeClr val="tx1"/>
                </a:solidFill>
                <a:latin typeface="+mn-lt"/>
                <a:ea typeface="+mn-ea"/>
                <a:cs typeface="+mn-cs"/>
              </a:rPr>
              <a:t>严重的错配。</a:t>
            </a:r>
            <a:endParaRPr lang="zh-CN" altLang="en-US" dirty="0"/>
          </a:p>
        </p:txBody>
      </p:sp>
      <p:sp>
        <p:nvSpPr>
          <p:cNvPr id="4" name="灯片编号占位符 3"/>
          <p:cNvSpPr>
            <a:spLocks noGrp="1"/>
          </p:cNvSpPr>
          <p:nvPr>
            <p:ph type="sldNum" sz="quarter" idx="5"/>
          </p:nvPr>
        </p:nvSpPr>
        <p:spPr/>
        <p:txBody>
          <a:bodyPr/>
          <a:lstStyle/>
          <a:p>
            <a:fld id="{87FCE144-D5A4-4C71-9FB6-2A256C7E9935}" type="slidenum">
              <a:rPr lang="zh-CN" altLang="en-US" smtClean="0"/>
              <a:t>69</a:t>
            </a:fld>
            <a:endParaRPr lang="zh-CN" altLang="en-US"/>
          </a:p>
        </p:txBody>
      </p:sp>
    </p:spTree>
    <p:extLst>
      <p:ext uri="{BB962C8B-B14F-4D97-AF65-F5344CB8AC3E}">
        <p14:creationId xmlns:p14="http://schemas.microsoft.com/office/powerpoint/2010/main" val="322601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对比不同</a:t>
            </a:r>
            <a:r>
              <a:rPr lang="en-US" altLang="zh-CN" dirty="0"/>
              <a:t>meta learning</a:t>
            </a:r>
            <a:r>
              <a:rPr lang="zh-CN" altLang="en-US" dirty="0"/>
              <a:t>的方法</a:t>
            </a:r>
            <a:endParaRPr lang="en-US" altLang="zh-CN" dirty="0"/>
          </a:p>
          <a:p>
            <a:r>
              <a:rPr lang="zh-CN" altLang="en-US" dirty="0"/>
              <a:t>这个数据集上</a:t>
            </a:r>
            <a:r>
              <a:rPr lang="en-US" altLang="zh-CN" dirty="0"/>
              <a:t>ACAI embedding</a:t>
            </a:r>
            <a:r>
              <a:rPr lang="zh-CN" altLang="en-US" dirty="0"/>
              <a:t>的方法不错</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7</a:t>
            </a:fld>
            <a:endParaRPr lang="zh-CN" altLang="en-US"/>
          </a:p>
        </p:txBody>
      </p:sp>
    </p:spTree>
    <p:extLst>
      <p:ext uri="{BB962C8B-B14F-4D97-AF65-F5344CB8AC3E}">
        <p14:creationId xmlns:p14="http://schemas.microsoft.com/office/powerpoint/2010/main" val="1522715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data to text</a:t>
            </a:r>
            <a:r>
              <a:rPr lang="zh-CN" altLang="en-US" dirty="0"/>
              <a:t>任务</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70</a:t>
            </a:fld>
            <a:endParaRPr lang="zh-CN" altLang="en-US"/>
          </a:p>
        </p:txBody>
      </p:sp>
    </p:spTree>
    <p:extLst>
      <p:ext uri="{BB962C8B-B14F-4D97-AF65-F5344CB8AC3E}">
        <p14:creationId xmlns:p14="http://schemas.microsoft.com/office/powerpoint/2010/main" val="3123666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对比不同</a:t>
            </a:r>
            <a:r>
              <a:rPr lang="en-US" altLang="zh-CN" dirty="0"/>
              <a:t>meta learning</a:t>
            </a:r>
            <a:r>
              <a:rPr lang="zh-CN" altLang="en-US" dirty="0"/>
              <a:t>的方法</a:t>
            </a:r>
            <a:endParaRPr lang="en-US" altLang="zh-CN" dirty="0"/>
          </a:p>
          <a:p>
            <a:r>
              <a:rPr lang="zh-CN" altLang="en-US" dirty="0"/>
              <a:t>这个数据集上</a:t>
            </a:r>
            <a:r>
              <a:rPr lang="en-US" altLang="zh-CN" dirty="0"/>
              <a:t>ACAI embedding</a:t>
            </a:r>
            <a:r>
              <a:rPr lang="zh-CN" altLang="en-US" dirty="0"/>
              <a:t>的方法不错</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8</a:t>
            </a:fld>
            <a:endParaRPr lang="zh-CN" altLang="en-US"/>
          </a:p>
        </p:txBody>
      </p:sp>
    </p:spTree>
    <p:extLst>
      <p:ext uri="{BB962C8B-B14F-4D97-AF65-F5344CB8AC3E}">
        <p14:creationId xmlns:p14="http://schemas.microsoft.com/office/powerpoint/2010/main" val="2969481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对比不同</a:t>
            </a:r>
            <a:r>
              <a:rPr lang="en-US" altLang="zh-CN" dirty="0"/>
              <a:t>meta learning</a:t>
            </a:r>
            <a:r>
              <a:rPr lang="zh-CN" altLang="en-US" dirty="0"/>
              <a:t>的方法</a:t>
            </a:r>
            <a:endParaRPr lang="en-US" altLang="zh-CN" dirty="0"/>
          </a:p>
          <a:p>
            <a:r>
              <a:rPr lang="zh-CN" altLang="en-US" dirty="0"/>
              <a:t>这个数据集上</a:t>
            </a:r>
            <a:r>
              <a:rPr lang="en-US" altLang="zh-CN" dirty="0"/>
              <a:t>ACAI embedding</a:t>
            </a:r>
            <a:r>
              <a:rPr lang="zh-CN" altLang="en-US" dirty="0"/>
              <a:t>的方法不错</a:t>
            </a:r>
          </a:p>
        </p:txBody>
      </p:sp>
      <p:sp>
        <p:nvSpPr>
          <p:cNvPr id="4" name="灯片编号占位符 3"/>
          <p:cNvSpPr>
            <a:spLocks noGrp="1"/>
          </p:cNvSpPr>
          <p:nvPr>
            <p:ph type="sldNum" sz="quarter" idx="5"/>
          </p:nvPr>
        </p:nvSpPr>
        <p:spPr/>
        <p:txBody>
          <a:bodyPr/>
          <a:lstStyle/>
          <a:p>
            <a:fld id="{87FCE144-D5A4-4C71-9FB6-2A256C7E9935}" type="slidenum">
              <a:rPr lang="zh-CN" altLang="en-US" smtClean="0"/>
              <a:t>9</a:t>
            </a:fld>
            <a:endParaRPr lang="zh-CN" altLang="en-US"/>
          </a:p>
        </p:txBody>
      </p:sp>
    </p:spTree>
    <p:extLst>
      <p:ext uri="{BB962C8B-B14F-4D97-AF65-F5344CB8AC3E}">
        <p14:creationId xmlns:p14="http://schemas.microsoft.com/office/powerpoint/2010/main" val="4084195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219931" y="-26811"/>
            <a:ext cx="6650134" cy="1169035"/>
          </a:xfrm>
        </p:spPr>
        <p:txBody>
          <a:bodyPr lIns="0" tIns="0" rIns="0" bIns="0"/>
          <a:lstStyle>
            <a:lvl1pPr>
              <a:defRPr sz="7500" b="0" i="0">
                <a:solidFill>
                  <a:srgbClr val="24242E"/>
                </a:solidFill>
                <a:latin typeface="Gill Sans MT"/>
                <a:cs typeface="Gill Sans MT"/>
              </a:defRPr>
            </a:lvl1pPr>
          </a:lstStyle>
          <a:p>
            <a:endParaRPr dirty="0"/>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12/9/2021</a:t>
            </a:fld>
            <a:endParaRPr lang="en-US"/>
          </a:p>
        </p:txBody>
      </p:sp>
      <p:sp>
        <p:nvSpPr>
          <p:cNvPr id="6" name="Holder 6"/>
          <p:cNvSpPr>
            <a:spLocks noGrp="1"/>
          </p:cNvSpPr>
          <p:nvPr>
            <p:ph type="sldNum" sz="quarter" idx="7"/>
          </p:nvPr>
        </p:nvSpPr>
        <p:spPr/>
        <p:txBody>
          <a:bodyPr lIns="0" tIns="0" rIns="0" bIns="0"/>
          <a:lstStyle>
            <a:lvl1pPr>
              <a:defRPr sz="2300" b="0" i="0">
                <a:solidFill>
                  <a:srgbClr val="0433FF"/>
                </a:solidFill>
                <a:latin typeface="Gill Sans MT"/>
                <a:cs typeface="Gill Sans MT"/>
              </a:defRPr>
            </a:lvl1pPr>
          </a:lstStyle>
          <a:p>
            <a:pPr marL="38100">
              <a:lnSpc>
                <a:spcPts val="2680"/>
              </a:lnSpc>
            </a:pPr>
            <a:fld id="{81D60167-4931-47E6-BA6A-407CBD079E47}" type="slidenum">
              <a:rPr dirty="0"/>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444168-92A4-4746-AE11-2C083C3730A3}"/>
              </a:ext>
            </a:extLst>
          </p:cNvPr>
          <p:cNvSpPr>
            <a:spLocks noGrp="1"/>
          </p:cNvSpPr>
          <p:nvPr>
            <p:ph type="title"/>
          </p:nvPr>
        </p:nvSpPr>
        <p:spPr>
          <a:xfrm>
            <a:off x="1382713" y="601663"/>
            <a:ext cx="17338675" cy="2185987"/>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33BDC1-7DD3-4FC8-B6A3-AEDDF422BC16}"/>
              </a:ext>
            </a:extLst>
          </p:cNvPr>
          <p:cNvSpPr>
            <a:spLocks noGrp="1"/>
          </p:cNvSpPr>
          <p:nvPr>
            <p:ph type="dt" sz="half" idx="10"/>
          </p:nvPr>
        </p:nvSpPr>
        <p:spPr/>
        <p:txBody>
          <a:bodyPr/>
          <a:lstStyle/>
          <a:p>
            <a:fld id="{B3328C4D-91F9-488C-85A3-8B8806C416B2}" type="datetimeFigureOut">
              <a:rPr lang="zh-CN" altLang="en-US" smtClean="0"/>
              <a:t>2021/12/9</a:t>
            </a:fld>
            <a:endParaRPr lang="zh-CN" altLang="en-US"/>
          </a:p>
        </p:txBody>
      </p:sp>
      <p:sp>
        <p:nvSpPr>
          <p:cNvPr id="4" name="页脚占位符 3">
            <a:extLst>
              <a:ext uri="{FF2B5EF4-FFF2-40B4-BE49-F238E27FC236}">
                <a16:creationId xmlns:a16="http://schemas.microsoft.com/office/drawing/2014/main" id="{2FF56CBA-7569-4B5B-A2B9-C9CDEF72637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EF73B29-0E7D-48A4-95B3-D07D9328A4D6}"/>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732489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428851E-B889-44C9-A332-DDD9F00D4780}"/>
              </a:ext>
            </a:extLst>
          </p:cNvPr>
          <p:cNvSpPr>
            <a:spLocks noGrp="1"/>
          </p:cNvSpPr>
          <p:nvPr>
            <p:ph type="dt" sz="half" idx="10"/>
          </p:nvPr>
        </p:nvSpPr>
        <p:spPr/>
        <p:txBody>
          <a:bodyPr/>
          <a:lstStyle/>
          <a:p>
            <a:fld id="{B3328C4D-91F9-488C-85A3-8B8806C416B2}" type="datetimeFigureOut">
              <a:rPr lang="zh-CN" altLang="en-US" smtClean="0"/>
              <a:t>2021/12/9</a:t>
            </a:fld>
            <a:endParaRPr lang="zh-CN" altLang="en-US"/>
          </a:p>
        </p:txBody>
      </p:sp>
      <p:sp>
        <p:nvSpPr>
          <p:cNvPr id="3" name="页脚占位符 2">
            <a:extLst>
              <a:ext uri="{FF2B5EF4-FFF2-40B4-BE49-F238E27FC236}">
                <a16:creationId xmlns:a16="http://schemas.microsoft.com/office/drawing/2014/main" id="{19011520-A40F-40E2-BB12-216E5C4B87D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94B03D6-A6A1-4ACB-9681-AE5250D0BAF2}"/>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3522134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376AE-4ACC-4428-9907-F66F4B62F15E}"/>
              </a:ext>
            </a:extLst>
          </p:cNvPr>
          <p:cNvSpPr>
            <a:spLocks noGrp="1"/>
          </p:cNvSpPr>
          <p:nvPr>
            <p:ph type="title"/>
          </p:nvPr>
        </p:nvSpPr>
        <p:spPr>
          <a:xfrm>
            <a:off x="1384300" y="754063"/>
            <a:ext cx="6484938" cy="2638425"/>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B0EB2B-2384-4251-A6CC-78200E6236A7}"/>
              </a:ext>
            </a:extLst>
          </p:cNvPr>
          <p:cNvSpPr>
            <a:spLocks noGrp="1"/>
          </p:cNvSpPr>
          <p:nvPr>
            <p:ph idx="1"/>
          </p:nvPr>
        </p:nvSpPr>
        <p:spPr>
          <a:xfrm>
            <a:off x="8547100" y="1628775"/>
            <a:ext cx="10177463" cy="80359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9E1CD30-C143-4A47-91FA-FD1F68F31FD4}"/>
              </a:ext>
            </a:extLst>
          </p:cNvPr>
          <p:cNvSpPr>
            <a:spLocks noGrp="1"/>
          </p:cNvSpPr>
          <p:nvPr>
            <p:ph type="body" sz="half" idx="2"/>
          </p:nvPr>
        </p:nvSpPr>
        <p:spPr>
          <a:xfrm>
            <a:off x="1384300" y="3392488"/>
            <a:ext cx="6484938" cy="62865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F1C6087-96DB-408E-8E30-A797F888733C}"/>
              </a:ext>
            </a:extLst>
          </p:cNvPr>
          <p:cNvSpPr>
            <a:spLocks noGrp="1"/>
          </p:cNvSpPr>
          <p:nvPr>
            <p:ph type="dt" sz="half" idx="10"/>
          </p:nvPr>
        </p:nvSpPr>
        <p:spPr/>
        <p:txBody>
          <a:bodyPr/>
          <a:lstStyle/>
          <a:p>
            <a:fld id="{B3328C4D-91F9-488C-85A3-8B8806C416B2}" type="datetimeFigureOut">
              <a:rPr lang="zh-CN" altLang="en-US" smtClean="0"/>
              <a:t>2021/12/9</a:t>
            </a:fld>
            <a:endParaRPr lang="zh-CN" altLang="en-US"/>
          </a:p>
        </p:txBody>
      </p:sp>
      <p:sp>
        <p:nvSpPr>
          <p:cNvPr id="6" name="页脚占位符 5">
            <a:extLst>
              <a:ext uri="{FF2B5EF4-FFF2-40B4-BE49-F238E27FC236}">
                <a16:creationId xmlns:a16="http://schemas.microsoft.com/office/drawing/2014/main" id="{38E53EF9-19A8-41B6-B647-C5D3CEAF3F9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CFD5463-3E0E-418F-B164-2390048B0F23}"/>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2722076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62C0B8-6184-4553-AA66-21BC7F03DF26}"/>
              </a:ext>
            </a:extLst>
          </p:cNvPr>
          <p:cNvSpPr>
            <a:spLocks noGrp="1"/>
          </p:cNvSpPr>
          <p:nvPr>
            <p:ph type="title"/>
          </p:nvPr>
        </p:nvSpPr>
        <p:spPr>
          <a:xfrm>
            <a:off x="1384300" y="754063"/>
            <a:ext cx="6484938" cy="2638425"/>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1C6C7F1-868A-439B-8C45-2B05851E6D68}"/>
              </a:ext>
            </a:extLst>
          </p:cNvPr>
          <p:cNvSpPr>
            <a:spLocks noGrp="1"/>
          </p:cNvSpPr>
          <p:nvPr>
            <p:ph type="pic" idx="1"/>
          </p:nvPr>
        </p:nvSpPr>
        <p:spPr>
          <a:xfrm>
            <a:off x="8547100" y="1628775"/>
            <a:ext cx="10177463" cy="80359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49520FA-76FF-4B89-9E7E-0A6BF0E8D2CF}"/>
              </a:ext>
            </a:extLst>
          </p:cNvPr>
          <p:cNvSpPr>
            <a:spLocks noGrp="1"/>
          </p:cNvSpPr>
          <p:nvPr>
            <p:ph type="body" sz="half" idx="2"/>
          </p:nvPr>
        </p:nvSpPr>
        <p:spPr>
          <a:xfrm>
            <a:off x="1384300" y="3392488"/>
            <a:ext cx="6484938" cy="62865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271C839-03EF-4082-A3DC-5AB1494BB07F}"/>
              </a:ext>
            </a:extLst>
          </p:cNvPr>
          <p:cNvSpPr>
            <a:spLocks noGrp="1"/>
          </p:cNvSpPr>
          <p:nvPr>
            <p:ph type="dt" sz="half" idx="10"/>
          </p:nvPr>
        </p:nvSpPr>
        <p:spPr/>
        <p:txBody>
          <a:bodyPr/>
          <a:lstStyle/>
          <a:p>
            <a:fld id="{B3328C4D-91F9-488C-85A3-8B8806C416B2}" type="datetimeFigureOut">
              <a:rPr lang="zh-CN" altLang="en-US" smtClean="0"/>
              <a:t>2021/12/9</a:t>
            </a:fld>
            <a:endParaRPr lang="zh-CN" altLang="en-US"/>
          </a:p>
        </p:txBody>
      </p:sp>
      <p:sp>
        <p:nvSpPr>
          <p:cNvPr id="6" name="页脚占位符 5">
            <a:extLst>
              <a:ext uri="{FF2B5EF4-FFF2-40B4-BE49-F238E27FC236}">
                <a16:creationId xmlns:a16="http://schemas.microsoft.com/office/drawing/2014/main" id="{C8A213D7-D6B9-4DBC-9BB7-F0647F527BB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69F59DF-5DC7-4BF3-B7B5-301FCAE183B0}"/>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4146935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20253E-560A-437D-8613-EF1465E32151}"/>
              </a:ext>
            </a:extLst>
          </p:cNvPr>
          <p:cNvSpPr>
            <a:spLocks noGrp="1"/>
          </p:cNvSpPr>
          <p:nvPr>
            <p:ph type="title"/>
          </p:nvPr>
        </p:nvSpPr>
        <p:spPr>
          <a:xfrm>
            <a:off x="1382713" y="601663"/>
            <a:ext cx="17338675" cy="2185987"/>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6D1E788-D63B-4EE2-9474-C4ADEFAE2CDF}"/>
              </a:ext>
            </a:extLst>
          </p:cNvPr>
          <p:cNvSpPr>
            <a:spLocks noGrp="1"/>
          </p:cNvSpPr>
          <p:nvPr>
            <p:ph type="body" orient="vert" idx="1"/>
          </p:nvPr>
        </p:nvSpPr>
        <p:spPr>
          <a:xfrm>
            <a:off x="1382713" y="3009900"/>
            <a:ext cx="17338675" cy="717708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6586C40-73B4-4848-960D-D3A0F93F852F}"/>
              </a:ext>
            </a:extLst>
          </p:cNvPr>
          <p:cNvSpPr>
            <a:spLocks noGrp="1"/>
          </p:cNvSpPr>
          <p:nvPr>
            <p:ph type="dt" sz="half" idx="10"/>
          </p:nvPr>
        </p:nvSpPr>
        <p:spPr/>
        <p:txBody>
          <a:bodyPr/>
          <a:lstStyle/>
          <a:p>
            <a:fld id="{B3328C4D-91F9-488C-85A3-8B8806C416B2}" type="datetimeFigureOut">
              <a:rPr lang="zh-CN" altLang="en-US" smtClean="0"/>
              <a:t>2021/12/9</a:t>
            </a:fld>
            <a:endParaRPr lang="zh-CN" altLang="en-US"/>
          </a:p>
        </p:txBody>
      </p:sp>
      <p:sp>
        <p:nvSpPr>
          <p:cNvPr id="5" name="页脚占位符 4">
            <a:extLst>
              <a:ext uri="{FF2B5EF4-FFF2-40B4-BE49-F238E27FC236}">
                <a16:creationId xmlns:a16="http://schemas.microsoft.com/office/drawing/2014/main" id="{344C0AE0-9C58-4945-AFC4-7B64B2FE2C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735FBB-5BA4-44DB-A9AC-C93D3CC8AF38}"/>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36796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12AD541-0AD8-495A-9945-050A5AC9B779}"/>
              </a:ext>
            </a:extLst>
          </p:cNvPr>
          <p:cNvSpPr>
            <a:spLocks noGrp="1"/>
          </p:cNvSpPr>
          <p:nvPr>
            <p:ph type="title" orient="vert"/>
          </p:nvPr>
        </p:nvSpPr>
        <p:spPr>
          <a:xfrm>
            <a:off x="14387513" y="601663"/>
            <a:ext cx="4333875" cy="9585325"/>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12FB376-F42B-4E63-8D09-2B56F6A9371E}"/>
              </a:ext>
            </a:extLst>
          </p:cNvPr>
          <p:cNvSpPr>
            <a:spLocks noGrp="1"/>
          </p:cNvSpPr>
          <p:nvPr>
            <p:ph type="body" orient="vert" idx="1"/>
          </p:nvPr>
        </p:nvSpPr>
        <p:spPr>
          <a:xfrm>
            <a:off x="1382713" y="601663"/>
            <a:ext cx="12852400" cy="9585325"/>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89136B9-B2FB-4DBA-8272-4C4B5C11FBBB}"/>
              </a:ext>
            </a:extLst>
          </p:cNvPr>
          <p:cNvSpPr>
            <a:spLocks noGrp="1"/>
          </p:cNvSpPr>
          <p:nvPr>
            <p:ph type="dt" sz="half" idx="10"/>
          </p:nvPr>
        </p:nvSpPr>
        <p:spPr/>
        <p:txBody>
          <a:bodyPr/>
          <a:lstStyle/>
          <a:p>
            <a:fld id="{B3328C4D-91F9-488C-85A3-8B8806C416B2}" type="datetimeFigureOut">
              <a:rPr lang="zh-CN" altLang="en-US" smtClean="0"/>
              <a:t>2021/12/9</a:t>
            </a:fld>
            <a:endParaRPr lang="zh-CN" altLang="en-US"/>
          </a:p>
        </p:txBody>
      </p:sp>
      <p:sp>
        <p:nvSpPr>
          <p:cNvPr id="5" name="页脚占位符 4">
            <a:extLst>
              <a:ext uri="{FF2B5EF4-FFF2-40B4-BE49-F238E27FC236}">
                <a16:creationId xmlns:a16="http://schemas.microsoft.com/office/drawing/2014/main" id="{BE4D730C-31B2-4C30-919E-51E8B0D50C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B33112-8543-4AA4-97CB-6CBF08D42761}"/>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2779655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AF184-D54F-4203-B354-45F198CDA653}"/>
              </a:ext>
            </a:extLst>
          </p:cNvPr>
          <p:cNvSpPr>
            <a:spLocks noGrp="1"/>
          </p:cNvSpPr>
          <p:nvPr>
            <p:ph type="title"/>
          </p:nvPr>
        </p:nvSpPr>
        <p:spPr>
          <a:xfrm>
            <a:off x="1382713" y="601663"/>
            <a:ext cx="17338675" cy="2185987"/>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E8EABB8-2223-46CF-8D01-61FD0AECBED8}"/>
              </a:ext>
            </a:extLst>
          </p:cNvPr>
          <p:cNvSpPr>
            <a:spLocks noGrp="1"/>
          </p:cNvSpPr>
          <p:nvPr>
            <p:ph type="dt" sz="half" idx="10"/>
          </p:nvPr>
        </p:nvSpPr>
        <p:spPr/>
        <p:txBody>
          <a:bodyPr/>
          <a:lstStyle/>
          <a:p>
            <a:fld id="{B3328C4D-91F9-488C-85A3-8B8806C416B2}" type="datetimeFigureOut">
              <a:rPr lang="zh-CN" altLang="en-US" smtClean="0"/>
              <a:t>2021/12/9</a:t>
            </a:fld>
            <a:endParaRPr lang="zh-CN" altLang="en-US"/>
          </a:p>
        </p:txBody>
      </p:sp>
      <p:sp>
        <p:nvSpPr>
          <p:cNvPr id="4" name="页脚占位符 3">
            <a:extLst>
              <a:ext uri="{FF2B5EF4-FFF2-40B4-BE49-F238E27FC236}">
                <a16:creationId xmlns:a16="http://schemas.microsoft.com/office/drawing/2014/main" id="{6D3411A9-B068-4EE7-BF05-4C466C65EB7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36C1807-5651-4DE8-BF20-4509EDB6F8D6}"/>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1504807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500" b="0" i="0">
                <a:solidFill>
                  <a:srgbClr val="24242E"/>
                </a:solidFill>
                <a:latin typeface="Gill Sans MT"/>
                <a:cs typeface="Gill Sans MT"/>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12/9/2021</a:t>
            </a:fld>
            <a:endParaRPr lang="en-US"/>
          </a:p>
        </p:txBody>
      </p:sp>
      <p:sp>
        <p:nvSpPr>
          <p:cNvPr id="7" name="Holder 7"/>
          <p:cNvSpPr>
            <a:spLocks noGrp="1"/>
          </p:cNvSpPr>
          <p:nvPr>
            <p:ph type="sldNum" sz="quarter" idx="7"/>
          </p:nvPr>
        </p:nvSpPr>
        <p:spPr/>
        <p:txBody>
          <a:bodyPr lIns="0" tIns="0" rIns="0" bIns="0"/>
          <a:lstStyle>
            <a:lvl1pPr>
              <a:defRPr sz="2300" b="0" i="0">
                <a:solidFill>
                  <a:srgbClr val="0433FF"/>
                </a:solidFill>
                <a:latin typeface="Gill Sans MT"/>
                <a:cs typeface="Gill Sans MT"/>
              </a:defRPr>
            </a:lvl1pPr>
          </a:lstStyle>
          <a:p>
            <a:pPr marL="38100">
              <a:lnSpc>
                <a:spcPts val="268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500" b="0" i="0">
                <a:solidFill>
                  <a:srgbClr val="24242E"/>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12/9/2021</a:t>
            </a:fld>
            <a:endParaRPr lang="en-US"/>
          </a:p>
        </p:txBody>
      </p:sp>
      <p:sp>
        <p:nvSpPr>
          <p:cNvPr id="5" name="Holder 5"/>
          <p:cNvSpPr>
            <a:spLocks noGrp="1"/>
          </p:cNvSpPr>
          <p:nvPr>
            <p:ph type="sldNum" sz="quarter" idx="7"/>
          </p:nvPr>
        </p:nvSpPr>
        <p:spPr/>
        <p:txBody>
          <a:bodyPr lIns="0" tIns="0" rIns="0" bIns="0"/>
          <a:lstStyle>
            <a:lvl1pPr>
              <a:defRPr sz="2300" b="0" i="0">
                <a:solidFill>
                  <a:srgbClr val="0433FF"/>
                </a:solidFill>
                <a:latin typeface="Gill Sans MT"/>
                <a:cs typeface="Gill Sans MT"/>
              </a:defRPr>
            </a:lvl1pPr>
          </a:lstStyle>
          <a:p>
            <a:pPr marL="38100">
              <a:lnSpc>
                <a:spcPts val="268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lank">
    <p:bg>
      <p:bgRef idx="1001">
        <a:schemeClr val="bg1"/>
      </p:bgRef>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12/9/2021</a:t>
            </a:fld>
            <a:endParaRPr lang="en-US"/>
          </a:p>
        </p:txBody>
      </p:sp>
      <p:sp>
        <p:nvSpPr>
          <p:cNvPr id="4" name="Holder 4"/>
          <p:cNvSpPr>
            <a:spLocks noGrp="1"/>
          </p:cNvSpPr>
          <p:nvPr>
            <p:ph type="sldNum" sz="quarter" idx="7"/>
          </p:nvPr>
        </p:nvSpPr>
        <p:spPr/>
        <p:txBody>
          <a:bodyPr lIns="0" tIns="0" rIns="0" bIns="0"/>
          <a:lstStyle>
            <a:lvl1pPr>
              <a:defRPr sz="2300" b="0" i="0">
                <a:solidFill>
                  <a:srgbClr val="0433FF"/>
                </a:solidFill>
                <a:latin typeface="Gill Sans MT"/>
                <a:cs typeface="Gill Sans MT"/>
              </a:defRPr>
            </a:lvl1pPr>
          </a:lstStyle>
          <a:p>
            <a:pPr marL="38100">
              <a:lnSpc>
                <a:spcPts val="2680"/>
              </a:lnSpc>
            </a:pPr>
            <a:fld id="{81D60167-4931-47E6-BA6A-407CBD079E47}" type="slidenum">
              <a:rPr dirty="0"/>
              <a:t>‹#›</a:t>
            </a:fld>
            <a:endParaRPr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86336-4BDE-4B89-A174-E4ECF48D2C1F}"/>
              </a:ext>
            </a:extLst>
          </p:cNvPr>
          <p:cNvSpPr>
            <a:spLocks noGrp="1"/>
          </p:cNvSpPr>
          <p:nvPr>
            <p:ph type="ctrTitle"/>
          </p:nvPr>
        </p:nvSpPr>
        <p:spPr>
          <a:xfrm>
            <a:off x="2513013" y="1851025"/>
            <a:ext cx="15078075" cy="39370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F48C3A3-8613-4268-B3A5-FD7B9C3831E4}"/>
              </a:ext>
            </a:extLst>
          </p:cNvPr>
          <p:cNvSpPr>
            <a:spLocks noGrp="1"/>
          </p:cNvSpPr>
          <p:nvPr>
            <p:ph type="subTitle" idx="1"/>
          </p:nvPr>
        </p:nvSpPr>
        <p:spPr>
          <a:xfrm>
            <a:off x="2513013" y="5940425"/>
            <a:ext cx="15078075" cy="2730500"/>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E6511CD-5A5C-4117-81E6-95EF2E1406F9}"/>
              </a:ext>
            </a:extLst>
          </p:cNvPr>
          <p:cNvSpPr>
            <a:spLocks noGrp="1"/>
          </p:cNvSpPr>
          <p:nvPr>
            <p:ph type="dt" sz="half" idx="10"/>
          </p:nvPr>
        </p:nvSpPr>
        <p:spPr/>
        <p:txBody>
          <a:bodyPr/>
          <a:lstStyle/>
          <a:p>
            <a:fld id="{B3328C4D-91F9-488C-85A3-8B8806C416B2}" type="datetimeFigureOut">
              <a:rPr lang="zh-CN" altLang="en-US" smtClean="0"/>
              <a:t>2021/12/9</a:t>
            </a:fld>
            <a:endParaRPr lang="zh-CN" altLang="en-US"/>
          </a:p>
        </p:txBody>
      </p:sp>
      <p:sp>
        <p:nvSpPr>
          <p:cNvPr id="5" name="页脚占位符 4">
            <a:extLst>
              <a:ext uri="{FF2B5EF4-FFF2-40B4-BE49-F238E27FC236}">
                <a16:creationId xmlns:a16="http://schemas.microsoft.com/office/drawing/2014/main" id="{E4FDD281-9E48-4E53-9891-31B4D43160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87311BD-B05B-49A0-B692-E17026212015}"/>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74406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A22DF-D70E-4929-8B0C-9FD5BC21BD52}"/>
              </a:ext>
            </a:extLst>
          </p:cNvPr>
          <p:cNvSpPr>
            <a:spLocks noGrp="1"/>
          </p:cNvSpPr>
          <p:nvPr>
            <p:ph type="title"/>
          </p:nvPr>
        </p:nvSpPr>
        <p:spPr>
          <a:xfrm>
            <a:off x="1382713" y="601663"/>
            <a:ext cx="17338675" cy="2185987"/>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4A8D5A-45B9-43D7-A650-FCF6D8FAD889}"/>
              </a:ext>
            </a:extLst>
          </p:cNvPr>
          <p:cNvSpPr>
            <a:spLocks noGrp="1"/>
          </p:cNvSpPr>
          <p:nvPr>
            <p:ph idx="1"/>
          </p:nvPr>
        </p:nvSpPr>
        <p:spPr>
          <a:xfrm>
            <a:off x="1382713" y="3009900"/>
            <a:ext cx="17338675" cy="71770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7B2A65-E88A-46BF-B7E3-55B1A066C03A}"/>
              </a:ext>
            </a:extLst>
          </p:cNvPr>
          <p:cNvSpPr>
            <a:spLocks noGrp="1"/>
          </p:cNvSpPr>
          <p:nvPr>
            <p:ph type="dt" sz="half" idx="10"/>
          </p:nvPr>
        </p:nvSpPr>
        <p:spPr/>
        <p:txBody>
          <a:bodyPr/>
          <a:lstStyle/>
          <a:p>
            <a:fld id="{B3328C4D-91F9-488C-85A3-8B8806C416B2}" type="datetimeFigureOut">
              <a:rPr lang="zh-CN" altLang="en-US" smtClean="0"/>
              <a:t>2021/12/9</a:t>
            </a:fld>
            <a:endParaRPr lang="zh-CN" altLang="en-US"/>
          </a:p>
        </p:txBody>
      </p:sp>
      <p:sp>
        <p:nvSpPr>
          <p:cNvPr id="5" name="页脚占位符 4">
            <a:extLst>
              <a:ext uri="{FF2B5EF4-FFF2-40B4-BE49-F238E27FC236}">
                <a16:creationId xmlns:a16="http://schemas.microsoft.com/office/drawing/2014/main" id="{A59B36C8-292F-4B00-B0DB-B978AA7322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7D7B84-CCE9-454C-8CF9-144F4EAC29E6}"/>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619890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9FA6E3-D9F0-4C94-B4C6-79D465EE707C}"/>
              </a:ext>
            </a:extLst>
          </p:cNvPr>
          <p:cNvSpPr>
            <a:spLocks noGrp="1"/>
          </p:cNvSpPr>
          <p:nvPr>
            <p:ph type="title"/>
          </p:nvPr>
        </p:nvSpPr>
        <p:spPr>
          <a:xfrm>
            <a:off x="1371600" y="2819400"/>
            <a:ext cx="17340263" cy="4703763"/>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4E768DC-0FA8-4A41-80A5-6B4741C9040F}"/>
              </a:ext>
            </a:extLst>
          </p:cNvPr>
          <p:cNvSpPr>
            <a:spLocks noGrp="1"/>
          </p:cNvSpPr>
          <p:nvPr>
            <p:ph type="body" idx="1"/>
          </p:nvPr>
        </p:nvSpPr>
        <p:spPr>
          <a:xfrm>
            <a:off x="1371600" y="7567613"/>
            <a:ext cx="17340263" cy="2474912"/>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70078EC-A9BC-4D40-9710-E03434A08B6A}"/>
              </a:ext>
            </a:extLst>
          </p:cNvPr>
          <p:cNvSpPr>
            <a:spLocks noGrp="1"/>
          </p:cNvSpPr>
          <p:nvPr>
            <p:ph type="dt" sz="half" idx="10"/>
          </p:nvPr>
        </p:nvSpPr>
        <p:spPr/>
        <p:txBody>
          <a:bodyPr/>
          <a:lstStyle/>
          <a:p>
            <a:fld id="{B3328C4D-91F9-488C-85A3-8B8806C416B2}" type="datetimeFigureOut">
              <a:rPr lang="zh-CN" altLang="en-US" smtClean="0"/>
              <a:t>2021/12/9</a:t>
            </a:fld>
            <a:endParaRPr lang="zh-CN" altLang="en-US"/>
          </a:p>
        </p:txBody>
      </p:sp>
      <p:sp>
        <p:nvSpPr>
          <p:cNvPr id="5" name="页脚占位符 4">
            <a:extLst>
              <a:ext uri="{FF2B5EF4-FFF2-40B4-BE49-F238E27FC236}">
                <a16:creationId xmlns:a16="http://schemas.microsoft.com/office/drawing/2014/main" id="{6801C01A-0D29-4936-A13A-B083149EF2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94C64E-3500-4D56-B3EB-AFF0C1B49A7F}"/>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1141209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889F9-ECB7-40A8-B499-EC810DF3AE47}"/>
              </a:ext>
            </a:extLst>
          </p:cNvPr>
          <p:cNvSpPr>
            <a:spLocks noGrp="1"/>
          </p:cNvSpPr>
          <p:nvPr>
            <p:ph type="title"/>
          </p:nvPr>
        </p:nvSpPr>
        <p:spPr>
          <a:xfrm>
            <a:off x="1382713" y="601663"/>
            <a:ext cx="17338675" cy="2185987"/>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73EA3B7-9001-40A2-95F4-4141F5663227}"/>
              </a:ext>
            </a:extLst>
          </p:cNvPr>
          <p:cNvSpPr>
            <a:spLocks noGrp="1"/>
          </p:cNvSpPr>
          <p:nvPr>
            <p:ph sz="half" idx="1"/>
          </p:nvPr>
        </p:nvSpPr>
        <p:spPr>
          <a:xfrm>
            <a:off x="1382713" y="3009900"/>
            <a:ext cx="8593137" cy="71770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039BBEB-1CF9-4A1D-8889-5EC5EBCF6020}"/>
              </a:ext>
            </a:extLst>
          </p:cNvPr>
          <p:cNvSpPr>
            <a:spLocks noGrp="1"/>
          </p:cNvSpPr>
          <p:nvPr>
            <p:ph sz="half" idx="2"/>
          </p:nvPr>
        </p:nvSpPr>
        <p:spPr>
          <a:xfrm>
            <a:off x="10128250" y="3009900"/>
            <a:ext cx="8593138" cy="71770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00F9C39-D6CC-469F-A644-6B02D8BE4CC6}"/>
              </a:ext>
            </a:extLst>
          </p:cNvPr>
          <p:cNvSpPr>
            <a:spLocks noGrp="1"/>
          </p:cNvSpPr>
          <p:nvPr>
            <p:ph type="dt" sz="half" idx="10"/>
          </p:nvPr>
        </p:nvSpPr>
        <p:spPr/>
        <p:txBody>
          <a:bodyPr/>
          <a:lstStyle/>
          <a:p>
            <a:fld id="{B3328C4D-91F9-488C-85A3-8B8806C416B2}" type="datetimeFigureOut">
              <a:rPr lang="zh-CN" altLang="en-US" smtClean="0"/>
              <a:t>2021/12/9</a:t>
            </a:fld>
            <a:endParaRPr lang="zh-CN" altLang="en-US"/>
          </a:p>
        </p:txBody>
      </p:sp>
      <p:sp>
        <p:nvSpPr>
          <p:cNvPr id="6" name="页脚占位符 5">
            <a:extLst>
              <a:ext uri="{FF2B5EF4-FFF2-40B4-BE49-F238E27FC236}">
                <a16:creationId xmlns:a16="http://schemas.microsoft.com/office/drawing/2014/main" id="{91971DDF-D9B3-421F-A77D-6B71470611A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282D20F-86F8-41A3-BB76-A37F3320ED06}"/>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3949622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AD46F-ED54-4DFA-9592-9751EF87A758}"/>
              </a:ext>
            </a:extLst>
          </p:cNvPr>
          <p:cNvSpPr>
            <a:spLocks noGrp="1"/>
          </p:cNvSpPr>
          <p:nvPr>
            <p:ph type="title"/>
          </p:nvPr>
        </p:nvSpPr>
        <p:spPr>
          <a:xfrm>
            <a:off x="1384300" y="601663"/>
            <a:ext cx="17340263" cy="2185987"/>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5F6B351-0A11-46CC-BAA6-20226100AECE}"/>
              </a:ext>
            </a:extLst>
          </p:cNvPr>
          <p:cNvSpPr>
            <a:spLocks noGrp="1"/>
          </p:cNvSpPr>
          <p:nvPr>
            <p:ph type="body" idx="1"/>
          </p:nvPr>
        </p:nvSpPr>
        <p:spPr>
          <a:xfrm>
            <a:off x="1384300" y="2771775"/>
            <a:ext cx="8505825" cy="135890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07C4EFC-8E47-4574-B3EA-2255B2D8AEC3}"/>
              </a:ext>
            </a:extLst>
          </p:cNvPr>
          <p:cNvSpPr>
            <a:spLocks noGrp="1"/>
          </p:cNvSpPr>
          <p:nvPr>
            <p:ph sz="half" idx="2"/>
          </p:nvPr>
        </p:nvSpPr>
        <p:spPr>
          <a:xfrm>
            <a:off x="1384300" y="4130675"/>
            <a:ext cx="8505825" cy="60769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6D27A40-E18D-4F8F-B727-22EB717A8FB9}"/>
              </a:ext>
            </a:extLst>
          </p:cNvPr>
          <p:cNvSpPr>
            <a:spLocks noGrp="1"/>
          </p:cNvSpPr>
          <p:nvPr>
            <p:ph type="body" sz="quarter" idx="3"/>
          </p:nvPr>
        </p:nvSpPr>
        <p:spPr>
          <a:xfrm>
            <a:off x="10177463" y="2771775"/>
            <a:ext cx="8547100" cy="135890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8B30DC1-0154-484D-83E1-448854FDA0A0}"/>
              </a:ext>
            </a:extLst>
          </p:cNvPr>
          <p:cNvSpPr>
            <a:spLocks noGrp="1"/>
          </p:cNvSpPr>
          <p:nvPr>
            <p:ph sz="quarter" idx="4"/>
          </p:nvPr>
        </p:nvSpPr>
        <p:spPr>
          <a:xfrm>
            <a:off x="10177463" y="4130675"/>
            <a:ext cx="8547100" cy="60769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EF1990A1-6A12-4A19-AEC5-F65543785C24}"/>
              </a:ext>
            </a:extLst>
          </p:cNvPr>
          <p:cNvSpPr>
            <a:spLocks noGrp="1"/>
          </p:cNvSpPr>
          <p:nvPr>
            <p:ph type="dt" sz="half" idx="10"/>
          </p:nvPr>
        </p:nvSpPr>
        <p:spPr/>
        <p:txBody>
          <a:bodyPr/>
          <a:lstStyle/>
          <a:p>
            <a:fld id="{B3328C4D-91F9-488C-85A3-8B8806C416B2}" type="datetimeFigureOut">
              <a:rPr lang="zh-CN" altLang="en-US" smtClean="0"/>
              <a:t>2021/12/9</a:t>
            </a:fld>
            <a:endParaRPr lang="zh-CN" altLang="en-US"/>
          </a:p>
        </p:txBody>
      </p:sp>
      <p:sp>
        <p:nvSpPr>
          <p:cNvPr id="8" name="页脚占位符 7">
            <a:extLst>
              <a:ext uri="{FF2B5EF4-FFF2-40B4-BE49-F238E27FC236}">
                <a16:creationId xmlns:a16="http://schemas.microsoft.com/office/drawing/2014/main" id="{72B240D5-FAE8-4553-8D90-439D5DF52F4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19E8297-5D6F-4BAC-908F-2784757FC0BA}"/>
              </a:ext>
            </a:extLst>
          </p:cNvPr>
          <p:cNvSpPr>
            <a:spLocks noGrp="1"/>
          </p:cNvSpPr>
          <p:nvPr>
            <p:ph type="sldNum" sz="quarter" idx="12"/>
          </p:nvPr>
        </p:nvSpPr>
        <p:spPr/>
        <p:txBody>
          <a:bodyPr/>
          <a:lstStyle/>
          <a:p>
            <a:fld id="{38AD220C-78D0-4980-B12A-D8979685A82B}" type="slidenum">
              <a:rPr lang="zh-CN" altLang="en-US" smtClean="0"/>
              <a:t>‹#›</a:t>
            </a:fld>
            <a:endParaRPr lang="zh-CN" altLang="en-US"/>
          </a:p>
        </p:txBody>
      </p:sp>
    </p:spTree>
    <p:extLst>
      <p:ext uri="{BB962C8B-B14F-4D97-AF65-F5344CB8AC3E}">
        <p14:creationId xmlns:p14="http://schemas.microsoft.com/office/powerpoint/2010/main" val="15660966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1502410"/>
          </a:xfrm>
          <a:custGeom>
            <a:avLst/>
            <a:gdLst/>
            <a:ahLst/>
            <a:cxnLst/>
            <a:rect l="l" t="t" r="r" b="b"/>
            <a:pathLst>
              <a:path w="20104100" h="1502410">
                <a:moveTo>
                  <a:pt x="0" y="0"/>
                </a:moveTo>
                <a:lnTo>
                  <a:pt x="0" y="1501917"/>
                </a:lnTo>
                <a:lnTo>
                  <a:pt x="20104099" y="1501917"/>
                </a:lnTo>
                <a:lnTo>
                  <a:pt x="20104099" y="0"/>
                </a:lnTo>
                <a:lnTo>
                  <a:pt x="0" y="0"/>
                </a:lnTo>
                <a:close/>
              </a:path>
            </a:pathLst>
          </a:custGeom>
          <a:solidFill>
            <a:srgbClr val="D4D4FF"/>
          </a:solidFill>
        </p:spPr>
        <p:txBody>
          <a:bodyPr wrap="square" lIns="0" tIns="0" rIns="0" bIns="0" rtlCol="0"/>
          <a:lstStyle/>
          <a:p>
            <a:endParaRPr/>
          </a:p>
        </p:txBody>
      </p:sp>
      <p:sp>
        <p:nvSpPr>
          <p:cNvPr id="2" name="Holder 2"/>
          <p:cNvSpPr>
            <a:spLocks noGrp="1"/>
          </p:cNvSpPr>
          <p:nvPr>
            <p:ph type="title"/>
          </p:nvPr>
        </p:nvSpPr>
        <p:spPr>
          <a:xfrm>
            <a:off x="8219931" y="-26811"/>
            <a:ext cx="3664237" cy="1169035"/>
          </a:xfrm>
          <a:prstGeom prst="rect">
            <a:avLst/>
          </a:prstGeom>
        </p:spPr>
        <p:txBody>
          <a:bodyPr wrap="square" lIns="0" tIns="0" rIns="0" bIns="0">
            <a:spAutoFit/>
          </a:bodyPr>
          <a:lstStyle>
            <a:lvl1pPr>
              <a:defRPr sz="7500" b="0" i="0">
                <a:solidFill>
                  <a:srgbClr val="24242E"/>
                </a:solidFill>
                <a:latin typeface="Gill Sans MT"/>
                <a:cs typeface="Gill Sans MT"/>
              </a:defRPr>
            </a:lvl1pPr>
          </a:lstStyle>
          <a:p>
            <a:endParaRPr/>
          </a:p>
        </p:txBody>
      </p:sp>
      <p:sp>
        <p:nvSpPr>
          <p:cNvPr id="3" name="Holder 3"/>
          <p:cNvSpPr>
            <a:spLocks noGrp="1"/>
          </p:cNvSpPr>
          <p:nvPr>
            <p:ph type="body" idx="1"/>
          </p:nvPr>
        </p:nvSpPr>
        <p:spPr>
          <a:xfrm>
            <a:off x="5258705" y="3442622"/>
            <a:ext cx="9611360" cy="830997"/>
          </a:xfrm>
          <a:prstGeom prst="rect">
            <a:avLst/>
          </a:prstGeom>
        </p:spPr>
        <p:txBody>
          <a:bodyPr wrap="square" lIns="0" tIns="0" rIns="0" bIns="0">
            <a:spAutoFit/>
          </a:bodyPr>
          <a:lstStyle>
            <a:lvl1pPr>
              <a:defRPr b="0" i="0">
                <a:solidFill>
                  <a:schemeClr val="tx1"/>
                </a:solidFill>
              </a:defRPr>
            </a:lvl1pPr>
          </a:lstStyle>
          <a:p>
            <a:endParaRPr lang="en-US" altLang="zh-CN" dirty="0"/>
          </a:p>
          <a:p>
            <a:endParaRPr lang="en-US" altLang="zh-CN" dirty="0"/>
          </a:p>
          <a:p>
            <a:endParaRPr dirty="0"/>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12/9/2021</a:t>
            </a:fld>
            <a:endParaRPr lang="en-US"/>
          </a:p>
        </p:txBody>
      </p:sp>
      <p:sp>
        <p:nvSpPr>
          <p:cNvPr id="6" name="Holder 6"/>
          <p:cNvSpPr>
            <a:spLocks noGrp="1"/>
          </p:cNvSpPr>
          <p:nvPr>
            <p:ph type="sldNum" sz="quarter" idx="7"/>
          </p:nvPr>
        </p:nvSpPr>
        <p:spPr>
          <a:xfrm>
            <a:off x="17089818" y="10753006"/>
            <a:ext cx="369569" cy="362584"/>
          </a:xfrm>
          <a:prstGeom prst="rect">
            <a:avLst/>
          </a:prstGeom>
        </p:spPr>
        <p:txBody>
          <a:bodyPr wrap="square" lIns="0" tIns="0" rIns="0" bIns="0">
            <a:spAutoFit/>
          </a:bodyPr>
          <a:lstStyle>
            <a:lvl1pPr>
              <a:defRPr sz="2300" b="0" i="0">
                <a:solidFill>
                  <a:srgbClr val="0433FF"/>
                </a:solidFill>
                <a:latin typeface="Gill Sans MT"/>
                <a:cs typeface="Gill Sans MT"/>
              </a:defRPr>
            </a:lvl1pPr>
          </a:lstStyle>
          <a:p>
            <a:pPr marL="38100">
              <a:lnSpc>
                <a:spcPts val="268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7" r:id="rId5"/>
  </p:sldLayoutIdLst>
  <p:txStyles>
    <p:titleStyle>
      <a:lvl1pPr>
        <a:defRPr>
          <a:latin typeface="+mj-lt"/>
          <a:ea typeface="+mj-ea"/>
          <a:cs typeface="+mj-cs"/>
        </a:defRPr>
      </a:lvl1pPr>
    </p:titleStyle>
    <p:bodyStyle>
      <a:lvl1pPr marL="285750" indent="-285750">
        <a:buClr>
          <a:srgbClr val="0000FF"/>
        </a:buClr>
        <a:buSzPct val="150000"/>
        <a:buFont typeface="Arial" panose="020B0604020202020204" pitchFamily="34" charset="0"/>
        <a:buChar char="•"/>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7AB4DCF-6E8E-4360-96BB-2B8A7A896A78}"/>
              </a:ext>
            </a:extLst>
          </p:cNvPr>
          <p:cNvSpPr>
            <a:spLocks noGrp="1"/>
          </p:cNvSpPr>
          <p:nvPr>
            <p:ph type="dt" sz="half" idx="2"/>
          </p:nvPr>
        </p:nvSpPr>
        <p:spPr>
          <a:xfrm>
            <a:off x="1382713" y="10482263"/>
            <a:ext cx="4522787" cy="601662"/>
          </a:xfrm>
          <a:prstGeom prst="rect">
            <a:avLst/>
          </a:prstGeom>
        </p:spPr>
        <p:txBody>
          <a:bodyPr vert="horz" lIns="91440" tIns="45720" rIns="91440" bIns="45720" rtlCol="0" anchor="ctr"/>
          <a:lstStyle>
            <a:lvl1pPr algn="l">
              <a:defRPr sz="1200">
                <a:solidFill>
                  <a:schemeClr val="tx1">
                    <a:tint val="75000"/>
                  </a:schemeClr>
                </a:solidFill>
              </a:defRPr>
            </a:lvl1pPr>
          </a:lstStyle>
          <a:p>
            <a:fld id="{B3328C4D-91F9-488C-85A3-8B8806C416B2}" type="datetimeFigureOut">
              <a:rPr lang="zh-CN" altLang="en-US" smtClean="0"/>
              <a:t>2021/12/9</a:t>
            </a:fld>
            <a:endParaRPr lang="zh-CN" altLang="en-US"/>
          </a:p>
        </p:txBody>
      </p:sp>
      <p:sp>
        <p:nvSpPr>
          <p:cNvPr id="5" name="页脚占位符 4">
            <a:extLst>
              <a:ext uri="{FF2B5EF4-FFF2-40B4-BE49-F238E27FC236}">
                <a16:creationId xmlns:a16="http://schemas.microsoft.com/office/drawing/2014/main" id="{8E7C3955-372E-4A42-B040-372BC644E8F6}"/>
              </a:ext>
            </a:extLst>
          </p:cNvPr>
          <p:cNvSpPr>
            <a:spLocks noGrp="1"/>
          </p:cNvSpPr>
          <p:nvPr>
            <p:ph type="ftr" sz="quarter" idx="3"/>
          </p:nvPr>
        </p:nvSpPr>
        <p:spPr>
          <a:xfrm>
            <a:off x="6659563" y="10482263"/>
            <a:ext cx="6784975" cy="60166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F62AF44-5C46-4C03-B9F6-9B21F921994F}"/>
              </a:ext>
            </a:extLst>
          </p:cNvPr>
          <p:cNvSpPr>
            <a:spLocks noGrp="1"/>
          </p:cNvSpPr>
          <p:nvPr>
            <p:ph type="sldNum" sz="quarter" idx="4"/>
          </p:nvPr>
        </p:nvSpPr>
        <p:spPr>
          <a:xfrm>
            <a:off x="14198600" y="10482263"/>
            <a:ext cx="4522788" cy="601662"/>
          </a:xfrm>
          <a:prstGeom prst="rect">
            <a:avLst/>
          </a:prstGeom>
        </p:spPr>
        <p:txBody>
          <a:bodyPr vert="horz" lIns="91440" tIns="45720" rIns="91440" bIns="45720" rtlCol="0" anchor="ctr"/>
          <a:lstStyle>
            <a:lvl1pPr algn="r">
              <a:defRPr sz="1200">
                <a:solidFill>
                  <a:schemeClr val="tx1">
                    <a:tint val="75000"/>
                  </a:schemeClr>
                </a:solidFill>
              </a:defRPr>
            </a:lvl1pPr>
          </a:lstStyle>
          <a:p>
            <a:fld id="{38AD220C-78D0-4980-B12A-D8979685A82B}" type="slidenum">
              <a:rPr lang="zh-CN" altLang="en-US" smtClean="0"/>
              <a:t>‹#›</a:t>
            </a:fld>
            <a:endParaRPr lang="zh-CN" altLang="en-US"/>
          </a:p>
        </p:txBody>
      </p:sp>
      <p:sp>
        <p:nvSpPr>
          <p:cNvPr id="7" name="矩形 6">
            <a:extLst>
              <a:ext uri="{FF2B5EF4-FFF2-40B4-BE49-F238E27FC236}">
                <a16:creationId xmlns:a16="http://schemas.microsoft.com/office/drawing/2014/main" id="{D49937AE-67D9-4D2C-8CD0-DD04149BC9A1}"/>
              </a:ext>
            </a:extLst>
          </p:cNvPr>
          <p:cNvSpPr/>
          <p:nvPr userDrawn="1"/>
        </p:nvSpPr>
        <p:spPr>
          <a:xfrm>
            <a:off x="3422650" y="2759075"/>
            <a:ext cx="12801600" cy="4876800"/>
          </a:xfrm>
          <a:prstGeom prst="rect">
            <a:avLst/>
          </a:prstGeom>
          <a:solidFill>
            <a:srgbClr val="D4D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1452080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27E488B-5E21-45E3-9B30-CEDE868835A2}"/>
              </a:ext>
            </a:extLst>
          </p:cNvPr>
          <p:cNvSpPr/>
          <p:nvPr/>
        </p:nvSpPr>
        <p:spPr>
          <a:xfrm>
            <a:off x="2355850" y="2606675"/>
            <a:ext cx="15392400" cy="3429000"/>
          </a:xfrm>
          <a:prstGeom prst="rect">
            <a:avLst/>
          </a:prstGeom>
          <a:solidFill>
            <a:srgbClr val="D4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tx1"/>
                </a:solidFill>
                <a:latin typeface="Gill Sans MT" panose="020B0502020104020203" pitchFamily="34" charset="0"/>
              </a:rPr>
              <a:t>[EMNLP21] </a:t>
            </a:r>
            <a:r>
              <a:rPr lang="en-US" altLang="zh-CN" sz="5400" dirty="0" err="1">
                <a:solidFill>
                  <a:schemeClr val="tx1"/>
                </a:solidFill>
                <a:latin typeface="Gill Sans MT" panose="020B0502020104020203" pitchFamily="34" charset="0"/>
              </a:rPr>
              <a:t>STraTA</a:t>
            </a:r>
            <a:r>
              <a:rPr lang="en-US" altLang="zh-CN" sz="5400" dirty="0">
                <a:solidFill>
                  <a:schemeClr val="tx1"/>
                </a:solidFill>
                <a:latin typeface="Gill Sans MT" panose="020B0502020104020203" pitchFamily="34" charset="0"/>
              </a:rPr>
              <a:t>: Self-Training with Task Augmentation for Better Few-shot Learning</a:t>
            </a:r>
          </a:p>
        </p:txBody>
      </p:sp>
      <p:sp>
        <p:nvSpPr>
          <p:cNvPr id="4" name="object 4">
            <a:extLst>
              <a:ext uri="{FF2B5EF4-FFF2-40B4-BE49-F238E27FC236}">
                <a16:creationId xmlns:a16="http://schemas.microsoft.com/office/drawing/2014/main" id="{89A68B52-230B-4291-8D4D-0C3DB26E7E44}"/>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a:t>
            </a:fld>
            <a:endParaRPr sz="2300" dirty="0">
              <a:latin typeface="Gill Sans MT"/>
              <a:cs typeface="Gill Sans MT"/>
            </a:endParaRPr>
          </a:p>
        </p:txBody>
      </p:sp>
      <p:sp>
        <p:nvSpPr>
          <p:cNvPr id="7" name="矩形 6">
            <a:extLst>
              <a:ext uri="{FF2B5EF4-FFF2-40B4-BE49-F238E27FC236}">
                <a16:creationId xmlns:a16="http://schemas.microsoft.com/office/drawing/2014/main" id="{3D06EA6D-762B-492D-8902-0DB9A2945D91}"/>
              </a:ext>
            </a:extLst>
          </p:cNvPr>
          <p:cNvSpPr/>
          <p:nvPr/>
        </p:nvSpPr>
        <p:spPr>
          <a:xfrm>
            <a:off x="0" y="0"/>
            <a:ext cx="20104100" cy="1506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73CE743B-43FA-4044-A6C4-ADF167213672}"/>
              </a:ext>
            </a:extLst>
          </p:cNvPr>
          <p:cNvPicPr>
            <a:picLocks noChangeAspect="1"/>
          </p:cNvPicPr>
          <p:nvPr/>
        </p:nvPicPr>
        <p:blipFill>
          <a:blip r:embed="rId3"/>
          <a:stretch>
            <a:fillRect/>
          </a:stretch>
        </p:blipFill>
        <p:spPr>
          <a:xfrm>
            <a:off x="3956050" y="6521723"/>
            <a:ext cx="11676190" cy="2180952"/>
          </a:xfrm>
          <a:prstGeom prst="rect">
            <a:avLst/>
          </a:prstGeom>
        </p:spPr>
      </p:pic>
    </p:spTree>
    <p:extLst>
      <p:ext uri="{BB962C8B-B14F-4D97-AF65-F5344CB8AC3E}">
        <p14:creationId xmlns:p14="http://schemas.microsoft.com/office/powerpoint/2010/main" val="3562855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3859970" y="225777"/>
            <a:ext cx="12384160" cy="1154162"/>
          </a:xfrm>
        </p:spPr>
        <p:txBody>
          <a:bodyPr/>
          <a:lstStyle/>
          <a:p>
            <a:pPr algn="ctr"/>
            <a:r>
              <a:rPr lang="en-US" altLang="zh-CN" dirty="0"/>
              <a:t>Experiment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10</a:t>
            </a:fld>
            <a:endParaRPr sz="2300" dirty="0">
              <a:latin typeface="Gill Sans MT"/>
              <a:cs typeface="Gill Sans MT"/>
            </a:endParaRPr>
          </a:p>
        </p:txBody>
      </p:sp>
      <p:pic>
        <p:nvPicPr>
          <p:cNvPr id="6" name="图片 5">
            <a:extLst>
              <a:ext uri="{FF2B5EF4-FFF2-40B4-BE49-F238E27FC236}">
                <a16:creationId xmlns:a16="http://schemas.microsoft.com/office/drawing/2014/main" id="{0A71DDDD-5D49-46A9-93E8-772099D8740A}"/>
              </a:ext>
            </a:extLst>
          </p:cNvPr>
          <p:cNvPicPr>
            <a:picLocks noChangeAspect="1"/>
          </p:cNvPicPr>
          <p:nvPr/>
        </p:nvPicPr>
        <p:blipFill>
          <a:blip r:embed="rId3"/>
          <a:stretch>
            <a:fillRect/>
          </a:stretch>
        </p:blipFill>
        <p:spPr>
          <a:xfrm>
            <a:off x="371348" y="1379939"/>
            <a:ext cx="9558835" cy="9815858"/>
          </a:xfrm>
          <a:prstGeom prst="rect">
            <a:avLst/>
          </a:prstGeom>
        </p:spPr>
      </p:pic>
      <p:sp>
        <p:nvSpPr>
          <p:cNvPr id="7" name="文本框 6">
            <a:extLst>
              <a:ext uri="{FF2B5EF4-FFF2-40B4-BE49-F238E27FC236}">
                <a16:creationId xmlns:a16="http://schemas.microsoft.com/office/drawing/2014/main" id="{AD848F35-A366-4476-9D92-34430791307E}"/>
              </a:ext>
            </a:extLst>
          </p:cNvPr>
          <p:cNvSpPr txBox="1"/>
          <p:nvPr/>
        </p:nvSpPr>
        <p:spPr>
          <a:xfrm>
            <a:off x="10814050" y="2753276"/>
            <a:ext cx="8915400" cy="7082645"/>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Retrieves “in-domain” data</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Using task-specific labeled trained data base model </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Base model </a:t>
            </a:r>
            <a:r>
              <a:rPr lang="en-US" altLang="zh-CN" sz="4400" dirty="0">
                <a:latin typeface="Gill Sans MT" panose="020B0502020104020203" pitchFamily="34" charset="0"/>
                <a:sym typeface="Wingdings" panose="05000000000000000000" pitchFamily="2" charset="2"/>
              </a:rPr>
              <a:t> pseudo-labels</a:t>
            </a:r>
            <a:endParaRPr lang="en-US" altLang="zh-CN" sz="4400" dirty="0">
              <a:latin typeface="Gill Sans MT" panose="020B0502020104020203" pitchFamily="34" charset="0"/>
            </a:endParaRP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sym typeface="Wingdings" panose="05000000000000000000" pitchFamily="2" charset="2"/>
              </a:rPr>
              <a:t>pseudo-labels +</a:t>
            </a:r>
            <a:r>
              <a:rPr lang="en-US" altLang="zh-CN" sz="4400" dirty="0">
                <a:latin typeface="Gill Sans MT" panose="020B0502020104020203" pitchFamily="34" charset="0"/>
              </a:rPr>
              <a:t> labeled trained data </a:t>
            </a:r>
            <a:r>
              <a:rPr lang="en-US" altLang="zh-CN" sz="4400" dirty="0">
                <a:latin typeface="Gill Sans MT" panose="020B0502020104020203" pitchFamily="34" charset="0"/>
                <a:sym typeface="Wingdings" panose="05000000000000000000" pitchFamily="2" charset="2"/>
              </a:rPr>
              <a:t> base model</a:t>
            </a:r>
            <a:endParaRPr lang="en-US" altLang="zh-CN" sz="4400" dirty="0">
              <a:latin typeface="Gill Sans MT" panose="020B0502020104020203" pitchFamily="34" charset="0"/>
            </a:endParaRPr>
          </a:p>
          <a:p>
            <a:pPr marL="742950" indent="-742950">
              <a:lnSpc>
                <a:spcPct val="150000"/>
              </a:lnSpc>
              <a:buClr>
                <a:srgbClr val="0000FF"/>
              </a:buClr>
              <a:buFont typeface="Wingdings" panose="05000000000000000000" pitchFamily="2" charset="2"/>
              <a:buChar char="l"/>
            </a:pPr>
            <a:endParaRPr lang="en-US" altLang="zh-CN" sz="4400" dirty="0">
              <a:latin typeface="Gill Sans MT" panose="020B0502020104020203" pitchFamily="34" charset="0"/>
            </a:endParaRPr>
          </a:p>
        </p:txBody>
      </p:sp>
    </p:spTree>
    <p:extLst>
      <p:ext uri="{BB962C8B-B14F-4D97-AF65-F5344CB8AC3E}">
        <p14:creationId xmlns:p14="http://schemas.microsoft.com/office/powerpoint/2010/main" val="775217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6089236" y="72818"/>
            <a:ext cx="7938329" cy="1154162"/>
          </a:xfrm>
        </p:spPr>
        <p:txBody>
          <a:bodyPr/>
          <a:lstStyle/>
          <a:p>
            <a:r>
              <a:rPr lang="en-US" altLang="zh-CN" dirty="0"/>
              <a:t>Sample efficiency  </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11</a:t>
            </a:fld>
            <a:endParaRPr sz="2300" dirty="0">
              <a:latin typeface="Gill Sans MT"/>
              <a:cs typeface="Gill Sans MT"/>
            </a:endParaRPr>
          </a:p>
        </p:txBody>
      </p:sp>
      <p:pic>
        <p:nvPicPr>
          <p:cNvPr id="3" name="图片 2">
            <a:extLst>
              <a:ext uri="{FF2B5EF4-FFF2-40B4-BE49-F238E27FC236}">
                <a16:creationId xmlns:a16="http://schemas.microsoft.com/office/drawing/2014/main" id="{EF443F11-887D-43AC-9263-210BDCAC0DD0}"/>
              </a:ext>
            </a:extLst>
          </p:cNvPr>
          <p:cNvPicPr>
            <a:picLocks noChangeAspect="1"/>
          </p:cNvPicPr>
          <p:nvPr/>
        </p:nvPicPr>
        <p:blipFill rotWithShape="1">
          <a:blip r:embed="rId3"/>
          <a:srcRect b="44140"/>
          <a:stretch/>
        </p:blipFill>
        <p:spPr>
          <a:xfrm>
            <a:off x="1822450" y="1539875"/>
            <a:ext cx="15925800" cy="8957774"/>
          </a:xfrm>
          <a:prstGeom prst="rect">
            <a:avLst/>
          </a:prstGeom>
        </p:spPr>
      </p:pic>
    </p:spTree>
    <p:extLst>
      <p:ext uri="{BB962C8B-B14F-4D97-AF65-F5344CB8AC3E}">
        <p14:creationId xmlns:p14="http://schemas.microsoft.com/office/powerpoint/2010/main" val="4111422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3859970" y="225777"/>
            <a:ext cx="12384160" cy="1154162"/>
          </a:xfrm>
        </p:spPr>
        <p:txBody>
          <a:bodyPr/>
          <a:lstStyle/>
          <a:p>
            <a:pPr algn="ctr"/>
            <a:r>
              <a:rPr lang="en-US" altLang="zh-CN" dirty="0"/>
              <a:t>Experiment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12</a:t>
            </a:fld>
            <a:endParaRPr sz="2300" dirty="0">
              <a:latin typeface="Gill Sans MT"/>
              <a:cs typeface="Gill Sans MT"/>
            </a:endParaRPr>
          </a:p>
        </p:txBody>
      </p:sp>
      <p:pic>
        <p:nvPicPr>
          <p:cNvPr id="5" name="图片 4">
            <a:extLst>
              <a:ext uri="{FF2B5EF4-FFF2-40B4-BE49-F238E27FC236}">
                <a16:creationId xmlns:a16="http://schemas.microsoft.com/office/drawing/2014/main" id="{A423277D-DB95-4A02-88C2-19E798D2EF08}"/>
              </a:ext>
            </a:extLst>
          </p:cNvPr>
          <p:cNvPicPr>
            <a:picLocks noChangeAspect="1"/>
          </p:cNvPicPr>
          <p:nvPr/>
        </p:nvPicPr>
        <p:blipFill>
          <a:blip r:embed="rId3"/>
          <a:stretch>
            <a:fillRect/>
          </a:stretch>
        </p:blipFill>
        <p:spPr>
          <a:xfrm>
            <a:off x="3117850" y="2926695"/>
            <a:ext cx="9829800" cy="7604185"/>
          </a:xfrm>
          <a:prstGeom prst="rect">
            <a:avLst/>
          </a:prstGeom>
        </p:spPr>
      </p:pic>
      <p:sp>
        <p:nvSpPr>
          <p:cNvPr id="6" name="文本框 5">
            <a:extLst>
              <a:ext uri="{FF2B5EF4-FFF2-40B4-BE49-F238E27FC236}">
                <a16:creationId xmlns:a16="http://schemas.microsoft.com/office/drawing/2014/main" id="{D393A6C5-472C-44EE-8EBE-0846A8E855C5}"/>
              </a:ext>
            </a:extLst>
          </p:cNvPr>
          <p:cNvSpPr txBox="1"/>
          <p:nvPr/>
        </p:nvSpPr>
        <p:spPr>
          <a:xfrm>
            <a:off x="2432050" y="1946535"/>
            <a:ext cx="15843250" cy="988669"/>
          </a:xfrm>
          <a:prstGeom prst="rect">
            <a:avLst/>
          </a:prstGeom>
          <a:noFill/>
        </p:spPr>
        <p:txBody>
          <a:bodyPr wrap="square" rtlCol="0">
            <a:spAutoFit/>
          </a:bodyPr>
          <a:lstStyle/>
          <a:p>
            <a:pPr>
              <a:lnSpc>
                <a:spcPct val="150000"/>
              </a:lnSpc>
              <a:buClr>
                <a:srgbClr val="0000FF"/>
              </a:buClr>
            </a:pPr>
            <a:r>
              <a:rPr lang="en-US" altLang="zh-CN" sz="4400" dirty="0" err="1">
                <a:solidFill>
                  <a:srgbClr val="0000FF"/>
                </a:solidFill>
                <a:latin typeface="Gill Sans MT" panose="020B0502020104020203" pitchFamily="34" charset="0"/>
              </a:rPr>
              <a:t>STraTA</a:t>
            </a:r>
            <a:r>
              <a:rPr lang="en-US" altLang="zh-CN" sz="4400" dirty="0">
                <a:solidFill>
                  <a:srgbClr val="0000FF"/>
                </a:solidFill>
                <a:latin typeface="Gill Sans MT" panose="020B0502020104020203" pitchFamily="34" charset="0"/>
              </a:rPr>
              <a:t> improves a randomly-initialized </a:t>
            </a:r>
            <a:r>
              <a:rPr lang="en-US" altLang="zh-CN" sz="4400" dirty="0" err="1">
                <a:solidFill>
                  <a:srgbClr val="0000FF"/>
                </a:solidFill>
                <a:latin typeface="Gill Sans MT" panose="020B0502020104020203" pitchFamily="34" charset="0"/>
              </a:rPr>
              <a:t>basemodel</a:t>
            </a:r>
            <a:endParaRPr lang="en-US" altLang="zh-CN" sz="4400" dirty="0">
              <a:solidFill>
                <a:srgbClr val="0000FF"/>
              </a:solidFill>
              <a:latin typeface="Gill Sans MT" panose="020B0502020104020203" pitchFamily="34" charset="0"/>
            </a:endParaRPr>
          </a:p>
        </p:txBody>
      </p:sp>
    </p:spTree>
    <p:extLst>
      <p:ext uri="{BB962C8B-B14F-4D97-AF65-F5344CB8AC3E}">
        <p14:creationId xmlns:p14="http://schemas.microsoft.com/office/powerpoint/2010/main" val="1772770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3859970" y="225777"/>
            <a:ext cx="12384160" cy="1154162"/>
          </a:xfrm>
        </p:spPr>
        <p:txBody>
          <a:bodyPr/>
          <a:lstStyle/>
          <a:p>
            <a:pPr algn="ctr"/>
            <a:r>
              <a:rPr lang="en-US" altLang="zh-CN" dirty="0"/>
              <a:t>Traditional self-training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13</a:t>
            </a:fld>
            <a:endParaRPr sz="2300" dirty="0">
              <a:latin typeface="Gill Sans MT"/>
              <a:cs typeface="Gill Sans MT"/>
            </a:endParaRPr>
          </a:p>
        </p:txBody>
      </p:sp>
      <p:pic>
        <p:nvPicPr>
          <p:cNvPr id="3" name="图片 2">
            <a:extLst>
              <a:ext uri="{FF2B5EF4-FFF2-40B4-BE49-F238E27FC236}">
                <a16:creationId xmlns:a16="http://schemas.microsoft.com/office/drawing/2014/main" id="{C8D188FE-D6F5-4D65-9CF7-5E6064760747}"/>
              </a:ext>
            </a:extLst>
          </p:cNvPr>
          <p:cNvPicPr>
            <a:picLocks noChangeAspect="1"/>
          </p:cNvPicPr>
          <p:nvPr/>
        </p:nvPicPr>
        <p:blipFill>
          <a:blip r:embed="rId3"/>
          <a:stretch>
            <a:fillRect/>
          </a:stretch>
        </p:blipFill>
        <p:spPr>
          <a:xfrm>
            <a:off x="2355850" y="1398862"/>
            <a:ext cx="13258800" cy="9846483"/>
          </a:xfrm>
          <a:prstGeom prst="rect">
            <a:avLst/>
          </a:prstGeom>
        </p:spPr>
      </p:pic>
    </p:spTree>
    <p:extLst>
      <p:ext uri="{BB962C8B-B14F-4D97-AF65-F5344CB8AC3E}">
        <p14:creationId xmlns:p14="http://schemas.microsoft.com/office/powerpoint/2010/main" val="1467152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3859970" y="225777"/>
            <a:ext cx="12384160" cy="1154162"/>
          </a:xfrm>
        </p:spPr>
        <p:txBody>
          <a:bodyPr/>
          <a:lstStyle/>
          <a:p>
            <a:pPr algn="ctr"/>
            <a:r>
              <a:rPr lang="en-US" altLang="zh-CN" dirty="0"/>
              <a:t>out-of-domain</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14</a:t>
            </a:fld>
            <a:endParaRPr sz="2300" dirty="0">
              <a:latin typeface="Gill Sans MT"/>
              <a:cs typeface="Gill Sans MT"/>
            </a:endParaRPr>
          </a:p>
        </p:txBody>
      </p:sp>
      <p:pic>
        <p:nvPicPr>
          <p:cNvPr id="5" name="图片 4">
            <a:extLst>
              <a:ext uri="{FF2B5EF4-FFF2-40B4-BE49-F238E27FC236}">
                <a16:creationId xmlns:a16="http://schemas.microsoft.com/office/drawing/2014/main" id="{A2C899A8-12E3-49CC-B7AE-3BBC5D237FEB}"/>
              </a:ext>
            </a:extLst>
          </p:cNvPr>
          <p:cNvPicPr>
            <a:picLocks noChangeAspect="1"/>
          </p:cNvPicPr>
          <p:nvPr/>
        </p:nvPicPr>
        <p:blipFill>
          <a:blip r:embed="rId3"/>
          <a:stretch>
            <a:fillRect/>
          </a:stretch>
        </p:blipFill>
        <p:spPr>
          <a:xfrm>
            <a:off x="3881052" y="3368675"/>
            <a:ext cx="11075224" cy="6514838"/>
          </a:xfrm>
          <a:prstGeom prst="rect">
            <a:avLst/>
          </a:prstGeom>
        </p:spPr>
      </p:pic>
    </p:spTree>
    <p:extLst>
      <p:ext uri="{BB962C8B-B14F-4D97-AF65-F5344CB8AC3E}">
        <p14:creationId xmlns:p14="http://schemas.microsoft.com/office/powerpoint/2010/main" val="726486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3859970" y="225777"/>
            <a:ext cx="12384160" cy="1154162"/>
          </a:xfrm>
        </p:spPr>
        <p:txBody>
          <a:bodyPr/>
          <a:lstStyle/>
          <a:p>
            <a:pPr algn="ctr"/>
            <a:r>
              <a:rPr lang="en-US" altLang="zh-CN" dirty="0"/>
              <a:t>Realistic evaluation</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15</a:t>
            </a:fld>
            <a:endParaRPr sz="2300" dirty="0">
              <a:latin typeface="Gill Sans MT"/>
              <a:cs typeface="Gill Sans MT"/>
            </a:endParaRPr>
          </a:p>
        </p:txBody>
      </p:sp>
      <p:pic>
        <p:nvPicPr>
          <p:cNvPr id="3" name="图片 2">
            <a:extLst>
              <a:ext uri="{FF2B5EF4-FFF2-40B4-BE49-F238E27FC236}">
                <a16:creationId xmlns:a16="http://schemas.microsoft.com/office/drawing/2014/main" id="{E48B66F6-E30E-43D1-A8C7-1A29C34C37FA}"/>
              </a:ext>
            </a:extLst>
          </p:cNvPr>
          <p:cNvPicPr>
            <a:picLocks noChangeAspect="1"/>
          </p:cNvPicPr>
          <p:nvPr/>
        </p:nvPicPr>
        <p:blipFill>
          <a:blip r:embed="rId3"/>
          <a:stretch>
            <a:fillRect/>
          </a:stretch>
        </p:blipFill>
        <p:spPr>
          <a:xfrm>
            <a:off x="4946650" y="2384192"/>
            <a:ext cx="11678480" cy="8406025"/>
          </a:xfrm>
          <a:prstGeom prst="rect">
            <a:avLst/>
          </a:prstGeom>
        </p:spPr>
      </p:pic>
    </p:spTree>
    <p:extLst>
      <p:ext uri="{BB962C8B-B14F-4D97-AF65-F5344CB8AC3E}">
        <p14:creationId xmlns:p14="http://schemas.microsoft.com/office/powerpoint/2010/main" val="1361734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3859970" y="225777"/>
            <a:ext cx="12384160" cy="1154162"/>
          </a:xfrm>
        </p:spPr>
        <p:txBody>
          <a:bodyPr/>
          <a:lstStyle/>
          <a:p>
            <a:pPr algn="ctr"/>
            <a:r>
              <a:rPr lang="en-US" altLang="zh-CN" dirty="0"/>
              <a:t>Experiment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16</a:t>
            </a:fld>
            <a:endParaRPr sz="2300" dirty="0">
              <a:latin typeface="Gill Sans MT"/>
              <a:cs typeface="Gill Sans MT"/>
            </a:endParaRPr>
          </a:p>
        </p:txBody>
      </p:sp>
      <p:sp>
        <p:nvSpPr>
          <p:cNvPr id="5" name="文本框 4">
            <a:extLst>
              <a:ext uri="{FF2B5EF4-FFF2-40B4-BE49-F238E27FC236}">
                <a16:creationId xmlns:a16="http://schemas.microsoft.com/office/drawing/2014/main" id="{F0E830EC-92CD-44F4-965F-32390A85C73B}"/>
              </a:ext>
            </a:extLst>
          </p:cNvPr>
          <p:cNvSpPr txBox="1"/>
          <p:nvPr/>
        </p:nvSpPr>
        <p:spPr>
          <a:xfrm>
            <a:off x="0" y="10753006"/>
            <a:ext cx="12719050" cy="461665"/>
          </a:xfrm>
          <a:prstGeom prst="rect">
            <a:avLst/>
          </a:prstGeom>
          <a:noFill/>
        </p:spPr>
        <p:txBody>
          <a:bodyPr wrap="square" rtlCol="0">
            <a:spAutoFit/>
          </a:bodyPr>
          <a:lstStyle/>
          <a:p>
            <a:r>
              <a:rPr lang="en-US" altLang="zh-CN" sz="2400" i="1" dirty="0">
                <a:solidFill>
                  <a:srgbClr val="0000FF"/>
                </a:solidFill>
                <a:latin typeface="Gill Sans MT" panose="020B0502020104020203" pitchFamily="34" charset="0"/>
              </a:rPr>
              <a:t>NLP From </a:t>
            </a:r>
            <a:r>
              <a:rPr lang="en-US" altLang="zh-CN" sz="2400" i="1" dirty="0" err="1">
                <a:solidFill>
                  <a:srgbClr val="0000FF"/>
                </a:solidFill>
                <a:latin typeface="Gill Sans MT" panose="020B0502020104020203" pitchFamily="34" charset="0"/>
              </a:rPr>
              <a:t>ScratchWithout</a:t>
            </a:r>
            <a:r>
              <a:rPr lang="en-US" altLang="zh-CN" sz="2400" i="1" dirty="0">
                <a:solidFill>
                  <a:srgbClr val="0000FF"/>
                </a:solidFill>
                <a:latin typeface="Gill Sans MT" panose="020B0502020104020203" pitchFamily="34" charset="0"/>
              </a:rPr>
              <a:t> Large-Scale Pretraining: A Simple and Efficient Framework</a:t>
            </a:r>
            <a:endParaRPr lang="zh-CN" altLang="en-US" sz="2400" i="1" dirty="0">
              <a:solidFill>
                <a:srgbClr val="0000FF"/>
              </a:solidFill>
              <a:latin typeface="Gill Sans MT" panose="020B0502020104020203" pitchFamily="34" charset="0"/>
            </a:endParaRPr>
          </a:p>
        </p:txBody>
      </p:sp>
      <p:pic>
        <p:nvPicPr>
          <p:cNvPr id="8" name="图片 7">
            <a:extLst>
              <a:ext uri="{FF2B5EF4-FFF2-40B4-BE49-F238E27FC236}">
                <a16:creationId xmlns:a16="http://schemas.microsoft.com/office/drawing/2014/main" id="{1FD7D3B8-D386-4E68-A358-D6AC4F1F6B48}"/>
              </a:ext>
            </a:extLst>
          </p:cNvPr>
          <p:cNvPicPr>
            <a:picLocks noChangeAspect="1"/>
          </p:cNvPicPr>
          <p:nvPr/>
        </p:nvPicPr>
        <p:blipFill>
          <a:blip r:embed="rId3"/>
          <a:stretch>
            <a:fillRect/>
          </a:stretch>
        </p:blipFill>
        <p:spPr>
          <a:xfrm>
            <a:off x="0" y="1726188"/>
            <a:ext cx="20180915" cy="8694336"/>
          </a:xfrm>
          <a:prstGeom prst="rect">
            <a:avLst/>
          </a:prstGeom>
        </p:spPr>
      </p:pic>
    </p:spTree>
    <p:extLst>
      <p:ext uri="{BB962C8B-B14F-4D97-AF65-F5344CB8AC3E}">
        <p14:creationId xmlns:p14="http://schemas.microsoft.com/office/powerpoint/2010/main" val="3078479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27E488B-5E21-45E3-9B30-CEDE868835A2}"/>
              </a:ext>
            </a:extLst>
          </p:cNvPr>
          <p:cNvSpPr/>
          <p:nvPr/>
        </p:nvSpPr>
        <p:spPr>
          <a:xfrm>
            <a:off x="2355850" y="2987675"/>
            <a:ext cx="15392400" cy="3429000"/>
          </a:xfrm>
          <a:prstGeom prst="rect">
            <a:avLst/>
          </a:prstGeom>
          <a:solidFill>
            <a:srgbClr val="D4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tx1"/>
                </a:solidFill>
                <a:latin typeface="Gill Sans MT" panose="020B0502020104020203" pitchFamily="34" charset="0"/>
              </a:rPr>
              <a:t>[EMNLP21]CROSSFIT : A Few-shot Learning Challenge for Cross-task Generalization in NLP</a:t>
            </a:r>
          </a:p>
        </p:txBody>
      </p:sp>
      <p:sp>
        <p:nvSpPr>
          <p:cNvPr id="4" name="object 4">
            <a:extLst>
              <a:ext uri="{FF2B5EF4-FFF2-40B4-BE49-F238E27FC236}">
                <a16:creationId xmlns:a16="http://schemas.microsoft.com/office/drawing/2014/main" id="{89A68B52-230B-4291-8D4D-0C3DB26E7E44}"/>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17</a:t>
            </a:fld>
            <a:endParaRPr sz="2300" dirty="0">
              <a:latin typeface="Gill Sans MT"/>
              <a:cs typeface="Gill Sans MT"/>
            </a:endParaRPr>
          </a:p>
        </p:txBody>
      </p:sp>
      <p:sp>
        <p:nvSpPr>
          <p:cNvPr id="2" name="矩形 1">
            <a:extLst>
              <a:ext uri="{FF2B5EF4-FFF2-40B4-BE49-F238E27FC236}">
                <a16:creationId xmlns:a16="http://schemas.microsoft.com/office/drawing/2014/main" id="{CB766B1D-46F8-445A-B0BE-F3CE30CF92BB}"/>
              </a:ext>
            </a:extLst>
          </p:cNvPr>
          <p:cNvSpPr/>
          <p:nvPr/>
        </p:nvSpPr>
        <p:spPr>
          <a:xfrm>
            <a:off x="0" y="0"/>
            <a:ext cx="20104100" cy="1506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FC87E27F-7340-4901-8043-63C7CD53A153}"/>
              </a:ext>
            </a:extLst>
          </p:cNvPr>
          <p:cNvPicPr>
            <a:picLocks noChangeAspect="1"/>
          </p:cNvPicPr>
          <p:nvPr/>
        </p:nvPicPr>
        <p:blipFill>
          <a:blip r:embed="rId3"/>
          <a:stretch>
            <a:fillRect/>
          </a:stretch>
        </p:blipFill>
        <p:spPr>
          <a:xfrm>
            <a:off x="4870450" y="6444742"/>
            <a:ext cx="10942514" cy="2096389"/>
          </a:xfrm>
          <a:prstGeom prst="rect">
            <a:avLst/>
          </a:prstGeom>
        </p:spPr>
      </p:pic>
    </p:spTree>
    <p:extLst>
      <p:ext uri="{BB962C8B-B14F-4D97-AF65-F5344CB8AC3E}">
        <p14:creationId xmlns:p14="http://schemas.microsoft.com/office/powerpoint/2010/main" val="2601255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251104" y="168275"/>
            <a:ext cx="11774560" cy="1154162"/>
          </a:xfrm>
        </p:spPr>
        <p:txBody>
          <a:bodyPr/>
          <a:lstStyle/>
          <a:p>
            <a:pPr algn="ctr"/>
            <a:r>
              <a:rPr lang="en-US" altLang="zh-CN" dirty="0"/>
              <a:t>CrossFit Challenge</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18</a:t>
            </a:fld>
            <a:endParaRPr sz="2300" dirty="0">
              <a:latin typeface="Gill Sans MT"/>
              <a:cs typeface="Gill Sans MT"/>
            </a:endParaRPr>
          </a:p>
        </p:txBody>
      </p:sp>
      <p:pic>
        <p:nvPicPr>
          <p:cNvPr id="8" name="图片 7">
            <a:extLst>
              <a:ext uri="{FF2B5EF4-FFF2-40B4-BE49-F238E27FC236}">
                <a16:creationId xmlns:a16="http://schemas.microsoft.com/office/drawing/2014/main" id="{EBEC47FB-E597-4C81-9872-FA48E6CB4608}"/>
              </a:ext>
            </a:extLst>
          </p:cNvPr>
          <p:cNvPicPr>
            <a:picLocks noChangeAspect="1"/>
          </p:cNvPicPr>
          <p:nvPr/>
        </p:nvPicPr>
        <p:blipFill rotWithShape="1">
          <a:blip r:embed="rId3"/>
          <a:srcRect/>
          <a:stretch/>
        </p:blipFill>
        <p:spPr>
          <a:xfrm>
            <a:off x="8299450" y="1370282"/>
            <a:ext cx="11210553" cy="9939068"/>
          </a:xfrm>
          <a:prstGeom prst="rect">
            <a:avLst/>
          </a:prstGeom>
        </p:spPr>
      </p:pic>
      <p:sp>
        <p:nvSpPr>
          <p:cNvPr id="9" name="文本框 8">
            <a:extLst>
              <a:ext uri="{FF2B5EF4-FFF2-40B4-BE49-F238E27FC236}">
                <a16:creationId xmlns:a16="http://schemas.microsoft.com/office/drawing/2014/main" id="{B60E911F-34A2-4CEE-BC50-0FE4DC3A1144}"/>
              </a:ext>
            </a:extLst>
          </p:cNvPr>
          <p:cNvSpPr txBox="1"/>
          <p:nvPr/>
        </p:nvSpPr>
        <p:spPr>
          <a:xfrm>
            <a:off x="984250" y="2682875"/>
            <a:ext cx="8001000" cy="3677160"/>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Instance-level generalization</a:t>
            </a:r>
          </a:p>
          <a:p>
            <a:pPr marL="1200150" lvl="1" indent="-742950">
              <a:lnSpc>
                <a:spcPct val="150000"/>
              </a:lnSpc>
              <a:buClr>
                <a:srgbClr val="0000FF"/>
              </a:buClr>
              <a:buFont typeface="Wingdings" panose="05000000000000000000" pitchFamily="2" charset="2"/>
              <a:buChar char="ü"/>
            </a:pPr>
            <a:r>
              <a:rPr lang="en-US" altLang="zh-CN" sz="4000" dirty="0">
                <a:latin typeface="Gill Sans MT" panose="020B0502020104020203" pitchFamily="34" charset="0"/>
              </a:rPr>
              <a:t>one individual task</a:t>
            </a:r>
          </a:p>
          <a:p>
            <a:pPr marL="1200150" lvl="1" indent="-742950">
              <a:lnSpc>
                <a:spcPct val="150000"/>
              </a:lnSpc>
              <a:buClr>
                <a:srgbClr val="0000FF"/>
              </a:buClr>
              <a:buFont typeface="Wingdings" panose="05000000000000000000" pitchFamily="2" charset="2"/>
              <a:buChar char="ü"/>
            </a:pPr>
            <a:r>
              <a:rPr lang="en-US" altLang="zh-CN" sz="4000" dirty="0">
                <a:latin typeface="Gill Sans MT" panose="020B0502020104020203" pitchFamily="34" charset="0"/>
              </a:rPr>
              <a:t>better few-shot fine-tuning</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Task-level generalization</a:t>
            </a:r>
          </a:p>
        </p:txBody>
      </p:sp>
    </p:spTree>
    <p:extLst>
      <p:ext uri="{BB962C8B-B14F-4D97-AF65-F5344CB8AC3E}">
        <p14:creationId xmlns:p14="http://schemas.microsoft.com/office/powerpoint/2010/main" val="1766927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251104" y="168275"/>
            <a:ext cx="11774560" cy="1154162"/>
          </a:xfrm>
        </p:spPr>
        <p:txBody>
          <a:bodyPr/>
          <a:lstStyle/>
          <a:p>
            <a:pPr algn="ctr"/>
            <a:r>
              <a:rPr lang="en-US" altLang="zh-CN" dirty="0"/>
              <a:t>CrossFit Challenge</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19</a:t>
            </a:fld>
            <a:endParaRPr sz="2300" dirty="0">
              <a:latin typeface="Gill Sans MT"/>
              <a:cs typeface="Gill Sans MT"/>
            </a:endParaRPr>
          </a:p>
        </p:txBody>
      </p:sp>
      <p:sp>
        <p:nvSpPr>
          <p:cNvPr id="9" name="文本框 8">
            <a:extLst>
              <a:ext uri="{FF2B5EF4-FFF2-40B4-BE49-F238E27FC236}">
                <a16:creationId xmlns:a16="http://schemas.microsoft.com/office/drawing/2014/main" id="{B60E911F-34A2-4CEE-BC50-0FE4DC3A1144}"/>
              </a:ext>
            </a:extLst>
          </p:cNvPr>
          <p:cNvSpPr txBox="1"/>
          <p:nvPr/>
        </p:nvSpPr>
        <p:spPr>
          <a:xfrm>
            <a:off x="1822450" y="2911475"/>
            <a:ext cx="17602200" cy="4600490"/>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Q1. Can we teach </a:t>
            </a:r>
            <a:r>
              <a:rPr lang="en-US" altLang="zh-CN" sz="4000" dirty="0">
                <a:solidFill>
                  <a:srgbClr val="0000FF"/>
                </a:solidFill>
                <a:latin typeface="Gill Sans MT" panose="020B0502020104020203" pitchFamily="34" charset="0"/>
              </a:rPr>
              <a:t>cross-task generalization ability </a:t>
            </a:r>
            <a:r>
              <a:rPr lang="en-US" altLang="zh-CN" sz="4000" dirty="0">
                <a:latin typeface="Gill Sans MT" panose="020B0502020104020203" pitchFamily="34" charset="0"/>
              </a:rPr>
              <a:t>to pre-trained models with existing methods?</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Q2.  </a:t>
            </a:r>
            <a:r>
              <a:rPr lang="en-US" altLang="zh-CN" sz="4000" dirty="0">
                <a:solidFill>
                  <a:srgbClr val="0000FF"/>
                </a:solidFill>
                <a:latin typeface="Gill Sans MT" panose="020B0502020104020203" pitchFamily="34" charset="0"/>
              </a:rPr>
              <a:t>Well-rounded</a:t>
            </a:r>
            <a:r>
              <a:rPr lang="en-US" altLang="zh-CN" sz="4000" dirty="0">
                <a:latin typeface="Gill Sans MT" panose="020B0502020104020203" pitchFamily="34" charset="0"/>
              </a:rPr>
              <a:t> or </a:t>
            </a:r>
            <a:r>
              <a:rPr lang="en-US" altLang="zh-CN" sz="4000" dirty="0">
                <a:solidFill>
                  <a:srgbClr val="0000FF"/>
                </a:solidFill>
                <a:latin typeface="Gill Sans MT" panose="020B0502020104020203" pitchFamily="34" charset="0"/>
              </a:rPr>
              <a:t>Specialized and targeted</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Q3. Does it help if we have </a:t>
            </a:r>
            <a:r>
              <a:rPr lang="en-US" altLang="zh-CN" sz="4000" dirty="0">
                <a:solidFill>
                  <a:srgbClr val="0000FF"/>
                </a:solidFill>
                <a:latin typeface="Gill Sans MT" panose="020B0502020104020203" pitchFamily="34" charset="0"/>
              </a:rPr>
              <a:t>more labelled data </a:t>
            </a:r>
            <a:r>
              <a:rPr lang="en-US" altLang="zh-CN" sz="4000" dirty="0">
                <a:latin typeface="Gill Sans MT" panose="020B0502020104020203" pitchFamily="34" charset="0"/>
              </a:rPr>
              <a:t>for seen tasks during upstream learning?</a:t>
            </a:r>
          </a:p>
        </p:txBody>
      </p:sp>
    </p:spTree>
    <p:extLst>
      <p:ext uri="{BB962C8B-B14F-4D97-AF65-F5344CB8AC3E}">
        <p14:creationId xmlns:p14="http://schemas.microsoft.com/office/powerpoint/2010/main" val="3135829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6089236" y="72818"/>
            <a:ext cx="7938329" cy="1154162"/>
          </a:xfrm>
        </p:spPr>
        <p:txBody>
          <a:bodyPr/>
          <a:lstStyle/>
          <a:p>
            <a:r>
              <a:rPr lang="en-US" altLang="zh-CN" dirty="0"/>
              <a:t>Motivation  </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a:t>
            </a:fld>
            <a:endParaRPr sz="2300" dirty="0">
              <a:latin typeface="Gill Sans MT"/>
              <a:cs typeface="Gill Sans MT"/>
            </a:endParaRPr>
          </a:p>
        </p:txBody>
      </p:sp>
      <p:pic>
        <p:nvPicPr>
          <p:cNvPr id="3" name="图片 2">
            <a:extLst>
              <a:ext uri="{FF2B5EF4-FFF2-40B4-BE49-F238E27FC236}">
                <a16:creationId xmlns:a16="http://schemas.microsoft.com/office/drawing/2014/main" id="{EF443F11-887D-43AC-9263-210BDCAC0DD0}"/>
              </a:ext>
            </a:extLst>
          </p:cNvPr>
          <p:cNvPicPr>
            <a:picLocks noChangeAspect="1"/>
          </p:cNvPicPr>
          <p:nvPr/>
        </p:nvPicPr>
        <p:blipFill rotWithShape="1">
          <a:blip r:embed="rId3"/>
          <a:srcRect b="44140"/>
          <a:stretch/>
        </p:blipFill>
        <p:spPr>
          <a:xfrm>
            <a:off x="1822450" y="1539875"/>
            <a:ext cx="15925800" cy="8957774"/>
          </a:xfrm>
          <a:prstGeom prst="rect">
            <a:avLst/>
          </a:prstGeom>
        </p:spPr>
      </p:pic>
    </p:spTree>
    <p:extLst>
      <p:ext uri="{BB962C8B-B14F-4D97-AF65-F5344CB8AC3E}">
        <p14:creationId xmlns:p14="http://schemas.microsoft.com/office/powerpoint/2010/main" val="1086395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251104" y="168275"/>
            <a:ext cx="11774560" cy="1154162"/>
          </a:xfrm>
        </p:spPr>
        <p:txBody>
          <a:bodyPr/>
          <a:lstStyle/>
          <a:p>
            <a:pPr algn="ctr"/>
            <a:r>
              <a:rPr lang="en-US" altLang="zh-CN" dirty="0"/>
              <a:t>Conclusion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20</a:t>
            </a:fld>
            <a:endParaRPr sz="2300" dirty="0">
              <a:latin typeface="Gill Sans MT"/>
              <a:cs typeface="Gill Sans MT"/>
            </a:endParaRPr>
          </a:p>
        </p:txBody>
      </p:sp>
      <p:sp>
        <p:nvSpPr>
          <p:cNvPr id="9" name="文本框 8">
            <a:extLst>
              <a:ext uri="{FF2B5EF4-FFF2-40B4-BE49-F238E27FC236}">
                <a16:creationId xmlns:a16="http://schemas.microsoft.com/office/drawing/2014/main" id="{B60E911F-34A2-4CEE-BC50-0FE4DC3A1144}"/>
              </a:ext>
            </a:extLst>
          </p:cNvPr>
          <p:cNvSpPr txBox="1"/>
          <p:nvPr/>
        </p:nvSpPr>
        <p:spPr>
          <a:xfrm>
            <a:off x="1822450" y="2911475"/>
            <a:ext cx="17602200" cy="4600490"/>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Simple multi-task learning </a:t>
            </a:r>
            <a:r>
              <a:rPr lang="en-US" altLang="zh-CN" sz="4000" dirty="0">
                <a:solidFill>
                  <a:srgbClr val="0000FF"/>
                </a:solidFill>
                <a:latin typeface="Gill Sans MT" panose="020B0502020104020203" pitchFamily="34" charset="0"/>
              </a:rPr>
              <a:t>outperforms</a:t>
            </a:r>
            <a:r>
              <a:rPr lang="en-US" altLang="zh-CN" sz="4000" dirty="0">
                <a:latin typeface="Gill Sans MT" panose="020B0502020104020203" pitchFamily="34" charset="0"/>
              </a:rPr>
              <a:t> existing meta-learning methods in many cases</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Performance of </a:t>
            </a:r>
            <a:r>
              <a:rPr lang="en-US" altLang="zh-CN" sz="4000" dirty="0">
                <a:solidFill>
                  <a:srgbClr val="0000FF"/>
                </a:solidFill>
                <a:latin typeface="Gill Sans MT" panose="020B0502020104020203" pitchFamily="34" charset="0"/>
              </a:rPr>
              <a:t>unseen tasks varies</a:t>
            </a:r>
            <a:r>
              <a:rPr lang="en-US" altLang="zh-CN" sz="4000" dirty="0">
                <a:latin typeface="Gill Sans MT" panose="020B0502020104020203" pitchFamily="34" charset="0"/>
              </a:rPr>
              <a:t> with different selection of </a:t>
            </a:r>
            <a:r>
              <a:rPr lang="en-US" altLang="zh-CN" sz="4000" dirty="0">
                <a:solidFill>
                  <a:srgbClr val="0000FF"/>
                </a:solidFill>
                <a:latin typeface="Gill Sans MT" panose="020B0502020104020203" pitchFamily="34" charset="0"/>
              </a:rPr>
              <a:t>seen tasks</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Enlarging the size of upstream </a:t>
            </a:r>
            <a:r>
              <a:rPr lang="en-US" altLang="zh-CN" sz="4000" dirty="0">
                <a:solidFill>
                  <a:srgbClr val="0000FF"/>
                </a:solidFill>
                <a:latin typeface="Gill Sans MT" panose="020B0502020104020203" pitchFamily="34" charset="0"/>
              </a:rPr>
              <a:t>data does not necessitate better </a:t>
            </a:r>
            <a:r>
              <a:rPr lang="en-US" altLang="zh-CN" sz="4000" dirty="0">
                <a:latin typeface="Gill Sans MT" panose="020B0502020104020203" pitchFamily="34" charset="0"/>
              </a:rPr>
              <a:t>cross-task generalization abilities.</a:t>
            </a:r>
          </a:p>
        </p:txBody>
      </p:sp>
    </p:spTree>
    <p:extLst>
      <p:ext uri="{BB962C8B-B14F-4D97-AF65-F5344CB8AC3E}">
        <p14:creationId xmlns:p14="http://schemas.microsoft.com/office/powerpoint/2010/main" val="3091445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251104" y="168275"/>
            <a:ext cx="11774560" cy="1154162"/>
          </a:xfrm>
        </p:spPr>
        <p:txBody>
          <a:bodyPr/>
          <a:lstStyle/>
          <a:p>
            <a:pPr algn="ctr"/>
            <a:r>
              <a:rPr lang="en-US" altLang="zh-CN" dirty="0"/>
              <a:t>Problem Setting</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21</a:t>
            </a:fld>
            <a:endParaRPr sz="2300" dirty="0">
              <a:latin typeface="Gill Sans MT"/>
              <a:cs typeface="Gill Sans MT"/>
            </a:endParaRPr>
          </a:p>
        </p:txBody>
      </p:sp>
      <p:sp>
        <p:nvSpPr>
          <p:cNvPr id="9" name="文本框 8">
            <a:extLst>
              <a:ext uri="{FF2B5EF4-FFF2-40B4-BE49-F238E27FC236}">
                <a16:creationId xmlns:a16="http://schemas.microsoft.com/office/drawing/2014/main" id="{B60E911F-34A2-4CEE-BC50-0FE4DC3A1144}"/>
              </a:ext>
            </a:extLst>
          </p:cNvPr>
          <p:cNvSpPr txBox="1"/>
          <p:nvPr/>
        </p:nvSpPr>
        <p:spPr>
          <a:xfrm>
            <a:off x="1746250" y="2149475"/>
            <a:ext cx="17602200" cy="737047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Learning Stages</a:t>
            </a:r>
          </a:p>
          <a:p>
            <a:pPr marL="1200150" lvl="1" indent="-742950">
              <a:lnSpc>
                <a:spcPct val="150000"/>
              </a:lnSpc>
              <a:buClr>
                <a:srgbClr val="0000FF"/>
              </a:buClr>
              <a:buFont typeface="Wingdings" panose="05000000000000000000" pitchFamily="2" charset="2"/>
              <a:buChar char="ü"/>
            </a:pPr>
            <a:r>
              <a:rPr lang="en-US" altLang="zh-CN" sz="4000" dirty="0">
                <a:latin typeface="Gill Sans MT" panose="020B0502020104020203" pitchFamily="34" charset="0"/>
              </a:rPr>
              <a:t>Upstream learning stage(</a:t>
            </a:r>
            <a:r>
              <a:rPr lang="en-US" altLang="zh-CN" sz="4000" dirty="0" err="1">
                <a:latin typeface="Gill Sans MT" panose="020B0502020104020203" pitchFamily="34" charset="0"/>
              </a:rPr>
              <a:t>train+dev</a:t>
            </a:r>
            <a:r>
              <a:rPr lang="en-US" altLang="zh-CN" sz="4000" dirty="0">
                <a:latin typeface="Gill Sans MT" panose="020B0502020104020203" pitchFamily="34" charset="0"/>
              </a:rPr>
              <a:t>)</a:t>
            </a:r>
          </a:p>
          <a:p>
            <a:pPr marL="1200150" lvl="1" indent="-742950">
              <a:lnSpc>
                <a:spcPct val="150000"/>
              </a:lnSpc>
              <a:buClr>
                <a:srgbClr val="0000FF"/>
              </a:buClr>
              <a:buFont typeface="Wingdings" panose="05000000000000000000" pitchFamily="2" charset="2"/>
              <a:buChar char="ü"/>
            </a:pPr>
            <a:r>
              <a:rPr lang="en-US" altLang="zh-CN" sz="4000" dirty="0">
                <a:latin typeface="Gill Sans MT" panose="020B0502020104020203" pitchFamily="34" charset="0"/>
              </a:rPr>
              <a:t>Few-shot learning stage(test)</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Evaluation Metric</a:t>
            </a:r>
          </a:p>
          <a:p>
            <a:pPr marL="1200150" lvl="1" indent="-742950">
              <a:lnSpc>
                <a:spcPct val="150000"/>
              </a:lnSpc>
              <a:buClr>
                <a:srgbClr val="0000FF"/>
              </a:buClr>
              <a:buFont typeface="Wingdings" panose="05000000000000000000" pitchFamily="2" charset="2"/>
              <a:buChar char="ü"/>
            </a:pPr>
            <a:r>
              <a:rPr lang="en-US" altLang="zh-CN" sz="4000" dirty="0">
                <a:solidFill>
                  <a:srgbClr val="0000FF"/>
                </a:solidFill>
                <a:latin typeface="Gill Sans MT" panose="020B0502020104020203" pitchFamily="34" charset="0"/>
              </a:rPr>
              <a:t>Average Relative Gain </a:t>
            </a:r>
            <a:r>
              <a:rPr lang="en-US" altLang="zh-CN" sz="4000" dirty="0">
                <a:latin typeface="Gill Sans MT" panose="020B0502020104020203" pitchFamily="34" charset="0"/>
              </a:rPr>
              <a:t>(ARG):relative performance changes </a:t>
            </a:r>
            <a:r>
              <a:rPr lang="en-US" altLang="zh-CN" sz="4000" dirty="0">
                <a:solidFill>
                  <a:srgbClr val="0000FF"/>
                </a:solidFill>
                <a:latin typeface="Gill Sans MT" panose="020B0502020104020203" pitchFamily="34" charset="0"/>
              </a:rPr>
              <a:t>before and after </a:t>
            </a:r>
            <a:r>
              <a:rPr lang="en-US" altLang="zh-CN" sz="4000" dirty="0">
                <a:latin typeface="Gill Sans MT" panose="020B0502020104020203" pitchFamily="34" charset="0"/>
              </a:rPr>
              <a:t>the </a:t>
            </a:r>
            <a:r>
              <a:rPr lang="en-US" altLang="zh-CN" sz="4000" dirty="0">
                <a:solidFill>
                  <a:srgbClr val="0000FF"/>
                </a:solidFill>
                <a:latin typeface="Gill Sans MT" panose="020B0502020104020203" pitchFamily="34" charset="0"/>
              </a:rPr>
              <a:t>upstream learning stage</a:t>
            </a:r>
            <a:r>
              <a:rPr lang="en-US" altLang="zh-CN" sz="4000" dirty="0">
                <a:latin typeface="Gill Sans MT" panose="020B0502020104020203" pitchFamily="34" charset="0"/>
              </a:rPr>
              <a:t> for each test task</a:t>
            </a:r>
          </a:p>
          <a:p>
            <a:pPr marL="571500" indent="-57150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160 few shot tasks: Unified Text-to-Text Format</a:t>
            </a:r>
          </a:p>
          <a:p>
            <a:pPr marL="571500" indent="-57150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Train: 16 or 32 per class, dev same size, different random seed</a:t>
            </a:r>
          </a:p>
        </p:txBody>
      </p:sp>
    </p:spTree>
    <p:extLst>
      <p:ext uri="{BB962C8B-B14F-4D97-AF65-F5344CB8AC3E}">
        <p14:creationId xmlns:p14="http://schemas.microsoft.com/office/powerpoint/2010/main" val="2967483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251104" y="168275"/>
            <a:ext cx="11774560" cy="1154162"/>
          </a:xfrm>
        </p:spPr>
        <p:txBody>
          <a:bodyPr/>
          <a:lstStyle/>
          <a:p>
            <a:pPr algn="ctr"/>
            <a:r>
              <a:rPr lang="en-US" altLang="zh-CN" dirty="0"/>
              <a:t>Task Partitions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22</a:t>
            </a:fld>
            <a:endParaRPr sz="2300" dirty="0">
              <a:latin typeface="Gill Sans MT"/>
              <a:cs typeface="Gill Sans MT"/>
            </a:endParaRPr>
          </a:p>
        </p:txBody>
      </p:sp>
      <p:pic>
        <p:nvPicPr>
          <p:cNvPr id="6" name="图片 5">
            <a:extLst>
              <a:ext uri="{FF2B5EF4-FFF2-40B4-BE49-F238E27FC236}">
                <a16:creationId xmlns:a16="http://schemas.microsoft.com/office/drawing/2014/main" id="{61C67EA4-C914-4A11-AB5F-13D25FC53642}"/>
              </a:ext>
            </a:extLst>
          </p:cNvPr>
          <p:cNvPicPr>
            <a:picLocks noChangeAspect="1"/>
          </p:cNvPicPr>
          <p:nvPr/>
        </p:nvPicPr>
        <p:blipFill rotWithShape="1">
          <a:blip r:embed="rId3"/>
          <a:srcRect l="5003" r="7812" b="47493"/>
          <a:stretch/>
        </p:blipFill>
        <p:spPr>
          <a:xfrm>
            <a:off x="146050" y="2530475"/>
            <a:ext cx="9427464" cy="6735228"/>
          </a:xfrm>
          <a:prstGeom prst="rect">
            <a:avLst/>
          </a:prstGeom>
        </p:spPr>
      </p:pic>
      <p:pic>
        <p:nvPicPr>
          <p:cNvPr id="7" name="图片 6">
            <a:extLst>
              <a:ext uri="{FF2B5EF4-FFF2-40B4-BE49-F238E27FC236}">
                <a16:creationId xmlns:a16="http://schemas.microsoft.com/office/drawing/2014/main" id="{1F51C19D-43D7-4862-93F8-F8CE67E0F7C7}"/>
              </a:ext>
            </a:extLst>
          </p:cNvPr>
          <p:cNvPicPr>
            <a:picLocks noChangeAspect="1"/>
          </p:cNvPicPr>
          <p:nvPr/>
        </p:nvPicPr>
        <p:blipFill rotWithShape="1">
          <a:blip r:embed="rId4"/>
          <a:srcRect r="6573"/>
          <a:stretch/>
        </p:blipFill>
        <p:spPr>
          <a:xfrm>
            <a:off x="9594596" y="3997084"/>
            <a:ext cx="10530586" cy="5268619"/>
          </a:xfrm>
          <a:prstGeom prst="rect">
            <a:avLst/>
          </a:prstGeom>
        </p:spPr>
      </p:pic>
    </p:spTree>
    <p:extLst>
      <p:ext uri="{BB962C8B-B14F-4D97-AF65-F5344CB8AC3E}">
        <p14:creationId xmlns:p14="http://schemas.microsoft.com/office/powerpoint/2010/main" val="1267995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251104" y="168275"/>
            <a:ext cx="11774560" cy="1154162"/>
          </a:xfrm>
        </p:spPr>
        <p:txBody>
          <a:bodyPr/>
          <a:lstStyle/>
          <a:p>
            <a:pPr algn="ctr"/>
            <a:r>
              <a:rPr lang="en-US" altLang="zh-CN" dirty="0"/>
              <a:t>Task Partitions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23</a:t>
            </a:fld>
            <a:endParaRPr sz="2300" dirty="0">
              <a:latin typeface="Gill Sans MT"/>
              <a:cs typeface="Gill Sans MT"/>
            </a:endParaRPr>
          </a:p>
        </p:txBody>
      </p:sp>
      <p:pic>
        <p:nvPicPr>
          <p:cNvPr id="5" name="图片 4">
            <a:extLst>
              <a:ext uri="{FF2B5EF4-FFF2-40B4-BE49-F238E27FC236}">
                <a16:creationId xmlns:a16="http://schemas.microsoft.com/office/drawing/2014/main" id="{45A70FD9-471E-40CD-9978-98760C48E35D}"/>
              </a:ext>
            </a:extLst>
          </p:cNvPr>
          <p:cNvPicPr>
            <a:picLocks noChangeAspect="1"/>
          </p:cNvPicPr>
          <p:nvPr/>
        </p:nvPicPr>
        <p:blipFill>
          <a:blip r:embed="rId3"/>
          <a:stretch>
            <a:fillRect/>
          </a:stretch>
        </p:blipFill>
        <p:spPr>
          <a:xfrm>
            <a:off x="172668" y="3272744"/>
            <a:ext cx="19931432" cy="6438657"/>
          </a:xfrm>
          <a:prstGeom prst="rect">
            <a:avLst/>
          </a:prstGeom>
        </p:spPr>
      </p:pic>
    </p:spTree>
    <p:extLst>
      <p:ext uri="{BB962C8B-B14F-4D97-AF65-F5344CB8AC3E}">
        <p14:creationId xmlns:p14="http://schemas.microsoft.com/office/powerpoint/2010/main" val="100963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251104" y="168275"/>
            <a:ext cx="11774560" cy="1154162"/>
          </a:xfrm>
        </p:spPr>
        <p:txBody>
          <a:bodyPr/>
          <a:lstStyle/>
          <a:p>
            <a:pPr algn="ctr"/>
            <a:r>
              <a:rPr lang="en-US" altLang="zh-CN" dirty="0"/>
              <a:t>Task Partitions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24</a:t>
            </a:fld>
            <a:endParaRPr sz="2300" dirty="0">
              <a:latin typeface="Gill Sans MT"/>
              <a:cs typeface="Gill Sans MT"/>
            </a:endParaRPr>
          </a:p>
        </p:txBody>
      </p:sp>
      <p:pic>
        <p:nvPicPr>
          <p:cNvPr id="3" name="图片 2">
            <a:extLst>
              <a:ext uri="{FF2B5EF4-FFF2-40B4-BE49-F238E27FC236}">
                <a16:creationId xmlns:a16="http://schemas.microsoft.com/office/drawing/2014/main" id="{809CCE43-DFE8-4F1D-A758-839F5B1804B5}"/>
              </a:ext>
            </a:extLst>
          </p:cNvPr>
          <p:cNvPicPr>
            <a:picLocks noChangeAspect="1"/>
          </p:cNvPicPr>
          <p:nvPr/>
        </p:nvPicPr>
        <p:blipFill>
          <a:blip r:embed="rId3"/>
          <a:stretch>
            <a:fillRect/>
          </a:stretch>
        </p:blipFill>
        <p:spPr>
          <a:xfrm>
            <a:off x="4251104" y="1735183"/>
            <a:ext cx="9144000" cy="9443103"/>
          </a:xfrm>
          <a:prstGeom prst="rect">
            <a:avLst/>
          </a:prstGeom>
        </p:spPr>
      </p:pic>
      <p:sp>
        <p:nvSpPr>
          <p:cNvPr id="5" name="文本框 4">
            <a:extLst>
              <a:ext uri="{FF2B5EF4-FFF2-40B4-BE49-F238E27FC236}">
                <a16:creationId xmlns:a16="http://schemas.microsoft.com/office/drawing/2014/main" id="{8C5065E4-72B6-48B9-8DE1-935C3B5C9A74}"/>
              </a:ext>
            </a:extLst>
          </p:cNvPr>
          <p:cNvSpPr txBox="1"/>
          <p:nvPr/>
        </p:nvSpPr>
        <p:spPr>
          <a:xfrm>
            <a:off x="12719050" y="7512064"/>
            <a:ext cx="5638800" cy="2062103"/>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Understand whether cross-task generalization in this finer granularity is easier for model to acquire</a:t>
            </a:r>
            <a:r>
              <a:rPr lang="en-US" altLang="zh-CN" dirty="0"/>
              <a:t>.</a:t>
            </a:r>
            <a:endParaRPr lang="zh-CN" altLang="en-US" dirty="0"/>
          </a:p>
        </p:txBody>
      </p:sp>
      <p:sp>
        <p:nvSpPr>
          <p:cNvPr id="9" name="文本框 8">
            <a:extLst>
              <a:ext uri="{FF2B5EF4-FFF2-40B4-BE49-F238E27FC236}">
                <a16:creationId xmlns:a16="http://schemas.microsoft.com/office/drawing/2014/main" id="{77F75940-D41A-4E53-9CA2-0D7775769D95}"/>
              </a:ext>
            </a:extLst>
          </p:cNvPr>
          <p:cNvSpPr txBox="1"/>
          <p:nvPr/>
        </p:nvSpPr>
        <p:spPr>
          <a:xfrm>
            <a:off x="12700508" y="2766234"/>
            <a:ext cx="4285742" cy="1569660"/>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understand the influence</a:t>
            </a:r>
          </a:p>
          <a:p>
            <a:r>
              <a:rPr lang="en-US" altLang="zh-CN" sz="3200" dirty="0">
                <a:latin typeface="Times New Roman" panose="02020603050405020304" pitchFamily="18" charset="0"/>
                <a:cs typeface="Times New Roman" panose="02020603050405020304" pitchFamily="18" charset="0"/>
              </a:rPr>
              <a:t>brought by different task distribution in train</a:t>
            </a:r>
            <a:endParaRPr lang="zh-CN" altLang="en-US" dirty="0"/>
          </a:p>
        </p:txBody>
      </p:sp>
    </p:spTree>
    <p:extLst>
      <p:ext uri="{BB962C8B-B14F-4D97-AF65-F5344CB8AC3E}">
        <p14:creationId xmlns:p14="http://schemas.microsoft.com/office/powerpoint/2010/main" val="3036797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251104" y="168275"/>
            <a:ext cx="11774560" cy="1154162"/>
          </a:xfrm>
        </p:spPr>
        <p:txBody>
          <a:bodyPr/>
          <a:lstStyle/>
          <a:p>
            <a:pPr algn="ctr"/>
            <a:r>
              <a:rPr lang="en-US" altLang="zh-CN" dirty="0"/>
              <a:t>Models</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25</a:t>
            </a:fld>
            <a:endParaRPr sz="2300" dirty="0">
              <a:latin typeface="Gill Sans MT"/>
              <a:cs typeface="Gill Sans MT"/>
            </a:endParaRPr>
          </a:p>
        </p:txBody>
      </p:sp>
      <p:sp>
        <p:nvSpPr>
          <p:cNvPr id="8" name="文本框 3">
            <a:extLst>
              <a:ext uri="{FF2B5EF4-FFF2-40B4-BE49-F238E27FC236}">
                <a16:creationId xmlns:a16="http://schemas.microsoft.com/office/drawing/2014/main" id="{B472B511-831F-41D4-A4EB-BFB306E4B5AB}"/>
              </a:ext>
            </a:extLst>
          </p:cNvPr>
          <p:cNvSpPr txBox="1"/>
          <p:nvPr/>
        </p:nvSpPr>
        <p:spPr>
          <a:xfrm>
            <a:off x="3117850" y="2606675"/>
            <a:ext cx="15697200" cy="50656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0150" lvl="1" indent="-742950">
              <a:lnSpc>
                <a:spcPct val="150000"/>
              </a:lnSpc>
              <a:buClr>
                <a:srgbClr val="0000FF"/>
              </a:buClr>
              <a:buFont typeface="Wingdings" panose="05000000000000000000" pitchFamily="2" charset="2"/>
              <a:buChar char="l"/>
            </a:pPr>
            <a:r>
              <a:rPr lang="en-US" altLang="zh-CN" sz="4400" dirty="0">
                <a:solidFill>
                  <a:prstClr val="black"/>
                </a:solidFill>
                <a:latin typeface="Gill Sans MT" panose="020B0502020104020203" pitchFamily="34" charset="0"/>
              </a:rPr>
              <a:t>Direct Fine-tuning on Test Tasks.(fine-tune on train)</a:t>
            </a:r>
          </a:p>
          <a:p>
            <a:pPr marL="1200150" lvl="1" indent="-742950">
              <a:lnSpc>
                <a:spcPct val="150000"/>
              </a:lnSpc>
              <a:buClr>
                <a:srgbClr val="0000FF"/>
              </a:buClr>
              <a:buFont typeface="Wingdings" panose="05000000000000000000" pitchFamily="2" charset="2"/>
              <a:buChar char="l"/>
            </a:pPr>
            <a:r>
              <a:rPr lang="en-US" altLang="zh-CN" sz="4400" dirty="0"/>
              <a:t>Multi-task Learning (MTL).</a:t>
            </a:r>
          </a:p>
          <a:p>
            <a:pPr marL="1200150" lvl="1" indent="-742950">
              <a:lnSpc>
                <a:spcPct val="150000"/>
              </a:lnSpc>
              <a:buClr>
                <a:srgbClr val="0000FF"/>
              </a:buClr>
              <a:buFont typeface="Wingdings" panose="05000000000000000000" pitchFamily="2" charset="2"/>
              <a:buChar char="l"/>
            </a:pPr>
            <a:r>
              <a:rPr lang="en-US" altLang="zh-CN" sz="4400" dirty="0"/>
              <a:t>Model-Agnostic Meta-learning (MAML).</a:t>
            </a:r>
          </a:p>
          <a:p>
            <a:pPr marL="1200150" lvl="1" indent="-742950">
              <a:lnSpc>
                <a:spcPct val="150000"/>
              </a:lnSpc>
              <a:buClr>
                <a:srgbClr val="0000FF"/>
              </a:buClr>
              <a:buFont typeface="Wingdings" panose="05000000000000000000" pitchFamily="2" charset="2"/>
              <a:buChar char="l"/>
            </a:pPr>
            <a:r>
              <a:rPr lang="en-US" altLang="zh-CN" sz="4400" dirty="0"/>
              <a:t>First-order MAML</a:t>
            </a:r>
          </a:p>
          <a:p>
            <a:pPr marL="1200150" lvl="1" indent="-742950">
              <a:lnSpc>
                <a:spcPct val="150000"/>
              </a:lnSpc>
              <a:buClr>
                <a:srgbClr val="0000FF"/>
              </a:buClr>
              <a:buFont typeface="Wingdings" panose="05000000000000000000" pitchFamily="2" charset="2"/>
              <a:buChar char="l"/>
            </a:pPr>
            <a:r>
              <a:rPr lang="en-US" altLang="zh-CN" sz="4400" dirty="0"/>
              <a:t>Reptile</a:t>
            </a:r>
            <a:endParaRPr lang="zh-CN" altLang="en-US" sz="4400" dirty="0"/>
          </a:p>
        </p:txBody>
      </p:sp>
    </p:spTree>
    <p:extLst>
      <p:ext uri="{BB962C8B-B14F-4D97-AF65-F5344CB8AC3E}">
        <p14:creationId xmlns:p14="http://schemas.microsoft.com/office/powerpoint/2010/main" val="1420834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251104" y="168275"/>
            <a:ext cx="11774560" cy="1154162"/>
          </a:xfrm>
        </p:spPr>
        <p:txBody>
          <a:bodyPr/>
          <a:lstStyle/>
          <a:p>
            <a:pPr algn="ctr"/>
            <a:r>
              <a:rPr lang="en-US" altLang="zh-CN" dirty="0"/>
              <a:t>Task Partitions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26</a:t>
            </a:fld>
            <a:endParaRPr sz="2300" dirty="0">
              <a:latin typeface="Gill Sans MT"/>
              <a:cs typeface="Gill Sans MT"/>
            </a:endParaRPr>
          </a:p>
        </p:txBody>
      </p:sp>
      <p:pic>
        <p:nvPicPr>
          <p:cNvPr id="5" name="图片 4">
            <a:extLst>
              <a:ext uri="{FF2B5EF4-FFF2-40B4-BE49-F238E27FC236}">
                <a16:creationId xmlns:a16="http://schemas.microsoft.com/office/drawing/2014/main" id="{45A70FD9-471E-40CD-9978-98760C48E35D}"/>
              </a:ext>
            </a:extLst>
          </p:cNvPr>
          <p:cNvPicPr>
            <a:picLocks noChangeAspect="1"/>
          </p:cNvPicPr>
          <p:nvPr/>
        </p:nvPicPr>
        <p:blipFill>
          <a:blip r:embed="rId3"/>
          <a:stretch>
            <a:fillRect/>
          </a:stretch>
        </p:blipFill>
        <p:spPr>
          <a:xfrm>
            <a:off x="172668" y="3272744"/>
            <a:ext cx="19931432" cy="6438657"/>
          </a:xfrm>
          <a:prstGeom prst="rect">
            <a:avLst/>
          </a:prstGeom>
        </p:spPr>
      </p:pic>
      <p:sp>
        <p:nvSpPr>
          <p:cNvPr id="6" name="文本框 3">
            <a:extLst>
              <a:ext uri="{FF2B5EF4-FFF2-40B4-BE49-F238E27FC236}">
                <a16:creationId xmlns:a16="http://schemas.microsoft.com/office/drawing/2014/main" id="{65012A85-8BE9-4789-BC60-2FC47B517827}"/>
              </a:ext>
            </a:extLst>
          </p:cNvPr>
          <p:cNvSpPr txBox="1"/>
          <p:nvPr/>
        </p:nvSpPr>
        <p:spPr>
          <a:xfrm>
            <a:off x="1746036" y="2231139"/>
            <a:ext cx="15697200" cy="76944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dirty="0">
                <a:solidFill>
                  <a:srgbClr val="0000FF"/>
                </a:solidFill>
              </a:rPr>
              <a:t>MTL is a strong baseline</a:t>
            </a:r>
            <a:endParaRPr lang="zh-CN" altLang="en-US" sz="4400" dirty="0">
              <a:solidFill>
                <a:srgbClr val="0000FF"/>
              </a:solidFill>
            </a:endParaRPr>
          </a:p>
        </p:txBody>
      </p:sp>
    </p:spTree>
    <p:extLst>
      <p:ext uri="{BB962C8B-B14F-4D97-AF65-F5344CB8AC3E}">
        <p14:creationId xmlns:p14="http://schemas.microsoft.com/office/powerpoint/2010/main" val="2656484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251104" y="168275"/>
            <a:ext cx="11774560" cy="1154162"/>
          </a:xfrm>
        </p:spPr>
        <p:txBody>
          <a:bodyPr/>
          <a:lstStyle/>
          <a:p>
            <a:pPr algn="ctr"/>
            <a:r>
              <a:rPr lang="en-US" altLang="zh-CN" dirty="0"/>
              <a:t>Task Partitions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27</a:t>
            </a:fld>
            <a:endParaRPr sz="2300" dirty="0">
              <a:latin typeface="Gill Sans MT"/>
              <a:cs typeface="Gill Sans MT"/>
            </a:endParaRPr>
          </a:p>
        </p:txBody>
      </p:sp>
      <p:sp>
        <p:nvSpPr>
          <p:cNvPr id="6" name="文本框 3">
            <a:extLst>
              <a:ext uri="{FF2B5EF4-FFF2-40B4-BE49-F238E27FC236}">
                <a16:creationId xmlns:a16="http://schemas.microsoft.com/office/drawing/2014/main" id="{65012A85-8BE9-4789-BC60-2FC47B517827}"/>
              </a:ext>
            </a:extLst>
          </p:cNvPr>
          <p:cNvSpPr txBox="1"/>
          <p:nvPr/>
        </p:nvSpPr>
        <p:spPr>
          <a:xfrm>
            <a:off x="1746036" y="2231139"/>
            <a:ext cx="15697200" cy="37114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dirty="0">
                <a:solidFill>
                  <a:srgbClr val="0000FF"/>
                </a:solidFill>
              </a:rPr>
              <a:t>MTL is a strong baseline</a:t>
            </a:r>
            <a:r>
              <a:rPr lang="zh-CN" altLang="en-US" sz="4400" dirty="0">
                <a:solidFill>
                  <a:srgbClr val="0000FF"/>
                </a:solidFill>
              </a:rPr>
              <a:t>：</a:t>
            </a:r>
            <a:endParaRPr lang="en-US" altLang="zh-CN" sz="4400" dirty="0">
              <a:solidFill>
                <a:srgbClr val="0000FF"/>
              </a:solidFill>
            </a:endParaRPr>
          </a:p>
          <a:p>
            <a:pPr marL="1200150" lvl="1" indent="-742950">
              <a:lnSpc>
                <a:spcPct val="150000"/>
              </a:lnSpc>
              <a:buClr>
                <a:srgbClr val="0000FF"/>
              </a:buClr>
              <a:buFont typeface="Wingdings" panose="05000000000000000000" pitchFamily="2" charset="2"/>
              <a:buChar char="l"/>
            </a:pPr>
            <a:r>
              <a:rPr lang="en-US" altLang="zh-CN" sz="4400" dirty="0">
                <a:solidFill>
                  <a:prstClr val="black"/>
                </a:solidFill>
                <a:latin typeface="Gill Sans MT" panose="020B0502020104020203" pitchFamily="34" charset="0"/>
              </a:rPr>
              <a:t>Limit the number of inner loop updates</a:t>
            </a:r>
          </a:p>
          <a:p>
            <a:pPr marL="1200150" lvl="1" indent="-742950">
              <a:lnSpc>
                <a:spcPct val="150000"/>
              </a:lnSpc>
              <a:buClr>
                <a:srgbClr val="0000FF"/>
              </a:buClr>
              <a:buFont typeface="Wingdings" panose="05000000000000000000" pitchFamily="2" charset="2"/>
              <a:buChar char="l"/>
            </a:pPr>
            <a:r>
              <a:rPr lang="en-US" altLang="zh-CN" sz="4400" dirty="0"/>
              <a:t>Complex architectures</a:t>
            </a:r>
          </a:p>
          <a:p>
            <a:pPr marL="1200150" lvl="1" indent="-742950">
              <a:lnSpc>
                <a:spcPct val="150000"/>
              </a:lnSpc>
              <a:buClr>
                <a:srgbClr val="0000FF"/>
              </a:buClr>
              <a:buFont typeface="Wingdings" panose="05000000000000000000" pitchFamily="2" charset="2"/>
              <a:buChar char="l"/>
            </a:pPr>
            <a:r>
              <a:rPr lang="en-US" altLang="zh-CN" sz="4400" dirty="0"/>
              <a:t>Under-explored difficulties</a:t>
            </a:r>
            <a:endParaRPr lang="zh-CN" altLang="en-US" sz="4400" dirty="0"/>
          </a:p>
        </p:txBody>
      </p:sp>
    </p:spTree>
    <p:extLst>
      <p:ext uri="{BB962C8B-B14F-4D97-AF65-F5344CB8AC3E}">
        <p14:creationId xmlns:p14="http://schemas.microsoft.com/office/powerpoint/2010/main" val="1980210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251104" y="168275"/>
            <a:ext cx="11774560" cy="1154162"/>
          </a:xfrm>
        </p:spPr>
        <p:txBody>
          <a:bodyPr/>
          <a:lstStyle/>
          <a:p>
            <a:pPr algn="ctr"/>
            <a:r>
              <a:rPr lang="en-US" altLang="zh-CN" dirty="0"/>
              <a:t>Task Partitions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28</a:t>
            </a:fld>
            <a:endParaRPr sz="2300" dirty="0">
              <a:latin typeface="Gill Sans MT"/>
              <a:cs typeface="Gill Sans MT"/>
            </a:endParaRPr>
          </a:p>
        </p:txBody>
      </p:sp>
      <p:pic>
        <p:nvPicPr>
          <p:cNvPr id="3" name="图片 2">
            <a:extLst>
              <a:ext uri="{FF2B5EF4-FFF2-40B4-BE49-F238E27FC236}">
                <a16:creationId xmlns:a16="http://schemas.microsoft.com/office/drawing/2014/main" id="{9DAF6640-FA3F-4D9F-93E7-58DD6446C11D}"/>
              </a:ext>
            </a:extLst>
          </p:cNvPr>
          <p:cNvPicPr>
            <a:picLocks noChangeAspect="1"/>
          </p:cNvPicPr>
          <p:nvPr/>
        </p:nvPicPr>
        <p:blipFill rotWithShape="1">
          <a:blip r:embed="rId3"/>
          <a:srcRect b="46990"/>
          <a:stretch/>
        </p:blipFill>
        <p:spPr>
          <a:xfrm>
            <a:off x="0" y="3978275"/>
            <a:ext cx="20104100" cy="5242924"/>
          </a:xfrm>
          <a:prstGeom prst="rect">
            <a:avLst/>
          </a:prstGeom>
        </p:spPr>
      </p:pic>
      <p:sp>
        <p:nvSpPr>
          <p:cNvPr id="5" name="文本框 3">
            <a:extLst>
              <a:ext uri="{FF2B5EF4-FFF2-40B4-BE49-F238E27FC236}">
                <a16:creationId xmlns:a16="http://schemas.microsoft.com/office/drawing/2014/main" id="{377895C5-3A3E-4737-8DE1-D889EF8A313F}"/>
              </a:ext>
            </a:extLst>
          </p:cNvPr>
          <p:cNvSpPr txBox="1"/>
          <p:nvPr/>
        </p:nvSpPr>
        <p:spPr>
          <a:xfrm>
            <a:off x="1289050" y="2682875"/>
            <a:ext cx="15697200" cy="76944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dirty="0">
                <a:solidFill>
                  <a:srgbClr val="0000FF"/>
                </a:solidFill>
              </a:rPr>
              <a:t>Forgetting Pre-Trained Knowledge</a:t>
            </a:r>
            <a:endParaRPr lang="zh-CN" altLang="en-US" sz="4400" dirty="0"/>
          </a:p>
        </p:txBody>
      </p:sp>
      <p:sp>
        <p:nvSpPr>
          <p:cNvPr id="6" name="椭圆 5">
            <a:extLst>
              <a:ext uri="{FF2B5EF4-FFF2-40B4-BE49-F238E27FC236}">
                <a16:creationId xmlns:a16="http://schemas.microsoft.com/office/drawing/2014/main" id="{644AB159-3D86-495F-A107-CFF46D46EBDF}"/>
              </a:ext>
            </a:extLst>
          </p:cNvPr>
          <p:cNvSpPr/>
          <p:nvPr/>
        </p:nvSpPr>
        <p:spPr>
          <a:xfrm>
            <a:off x="1060450" y="6111875"/>
            <a:ext cx="6934200" cy="2362200"/>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3394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251104" y="168275"/>
            <a:ext cx="11774560" cy="1154162"/>
          </a:xfrm>
        </p:spPr>
        <p:txBody>
          <a:bodyPr/>
          <a:lstStyle/>
          <a:p>
            <a:pPr algn="ctr"/>
            <a:r>
              <a:rPr lang="en-US" altLang="zh-CN" dirty="0"/>
              <a:t>Task Partitions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29</a:t>
            </a:fld>
            <a:endParaRPr sz="2300" dirty="0">
              <a:latin typeface="Gill Sans MT"/>
              <a:cs typeface="Gill Sans MT"/>
            </a:endParaRPr>
          </a:p>
        </p:txBody>
      </p:sp>
      <p:pic>
        <p:nvPicPr>
          <p:cNvPr id="6" name="图片 5">
            <a:extLst>
              <a:ext uri="{FF2B5EF4-FFF2-40B4-BE49-F238E27FC236}">
                <a16:creationId xmlns:a16="http://schemas.microsoft.com/office/drawing/2014/main" id="{C5ED05F2-6946-4AEE-A5E3-311DF1D9AB7A}"/>
              </a:ext>
            </a:extLst>
          </p:cNvPr>
          <p:cNvPicPr>
            <a:picLocks noChangeAspect="1"/>
          </p:cNvPicPr>
          <p:nvPr/>
        </p:nvPicPr>
        <p:blipFill>
          <a:blip r:embed="rId3"/>
          <a:stretch>
            <a:fillRect/>
          </a:stretch>
        </p:blipFill>
        <p:spPr>
          <a:xfrm>
            <a:off x="298450" y="1517595"/>
            <a:ext cx="19089387" cy="9581660"/>
          </a:xfrm>
          <a:prstGeom prst="rect">
            <a:avLst/>
          </a:prstGeom>
        </p:spPr>
      </p:pic>
    </p:spTree>
    <p:extLst>
      <p:ext uri="{BB962C8B-B14F-4D97-AF65-F5344CB8AC3E}">
        <p14:creationId xmlns:p14="http://schemas.microsoft.com/office/powerpoint/2010/main" val="116894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7192890" y="225777"/>
            <a:ext cx="5718319" cy="1154162"/>
          </a:xfrm>
        </p:spPr>
        <p:txBody>
          <a:bodyPr/>
          <a:lstStyle/>
          <a:p>
            <a:pPr algn="ctr"/>
            <a:r>
              <a:rPr lang="en-US" altLang="zh-CN" dirty="0"/>
              <a:t>Approach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a:t>
            </a:fld>
            <a:endParaRPr sz="2300" dirty="0">
              <a:latin typeface="Gill Sans MT"/>
              <a:cs typeface="Gill Sans MT"/>
            </a:endParaRPr>
          </a:p>
        </p:txBody>
      </p:sp>
      <p:pic>
        <p:nvPicPr>
          <p:cNvPr id="5" name="图片 4">
            <a:extLst>
              <a:ext uri="{FF2B5EF4-FFF2-40B4-BE49-F238E27FC236}">
                <a16:creationId xmlns:a16="http://schemas.microsoft.com/office/drawing/2014/main" id="{B5B11AB5-74F9-4CA0-86B7-5F3E640B6140}"/>
              </a:ext>
            </a:extLst>
          </p:cNvPr>
          <p:cNvPicPr>
            <a:picLocks noChangeAspect="1"/>
          </p:cNvPicPr>
          <p:nvPr/>
        </p:nvPicPr>
        <p:blipFill rotWithShape="1">
          <a:blip r:embed="rId3"/>
          <a:srcRect l="6840"/>
          <a:stretch/>
        </p:blipFill>
        <p:spPr>
          <a:xfrm>
            <a:off x="149432" y="2530475"/>
            <a:ext cx="19805234" cy="7110115"/>
          </a:xfrm>
          <a:prstGeom prst="rect">
            <a:avLst/>
          </a:prstGeom>
        </p:spPr>
      </p:pic>
    </p:spTree>
    <p:extLst>
      <p:ext uri="{BB962C8B-B14F-4D97-AF65-F5344CB8AC3E}">
        <p14:creationId xmlns:p14="http://schemas.microsoft.com/office/powerpoint/2010/main" val="841620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251104" y="168275"/>
            <a:ext cx="11774560" cy="1154162"/>
          </a:xfrm>
        </p:spPr>
        <p:txBody>
          <a:bodyPr/>
          <a:lstStyle/>
          <a:p>
            <a:pPr algn="ctr"/>
            <a:r>
              <a:rPr lang="en-US" altLang="zh-CN" dirty="0"/>
              <a:t>Well-rounded or specialized</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30</a:t>
            </a:fld>
            <a:endParaRPr sz="2300" dirty="0">
              <a:latin typeface="Gill Sans MT"/>
              <a:cs typeface="Gill Sans MT"/>
            </a:endParaRPr>
          </a:p>
        </p:txBody>
      </p:sp>
      <p:pic>
        <p:nvPicPr>
          <p:cNvPr id="6" name="图片 5">
            <a:extLst>
              <a:ext uri="{FF2B5EF4-FFF2-40B4-BE49-F238E27FC236}">
                <a16:creationId xmlns:a16="http://schemas.microsoft.com/office/drawing/2014/main" id="{19026AFB-5368-4B10-B7C9-9F12B933C5AF}"/>
              </a:ext>
            </a:extLst>
          </p:cNvPr>
          <p:cNvPicPr>
            <a:picLocks noChangeAspect="1"/>
          </p:cNvPicPr>
          <p:nvPr/>
        </p:nvPicPr>
        <p:blipFill rotWithShape="1">
          <a:blip r:embed="rId3"/>
          <a:srcRect l="7447" t="2521" r="3723" b="21684"/>
          <a:stretch/>
        </p:blipFill>
        <p:spPr>
          <a:xfrm>
            <a:off x="2813050" y="1301736"/>
            <a:ext cx="12725400" cy="10199632"/>
          </a:xfrm>
          <a:prstGeom prst="rect">
            <a:avLst/>
          </a:prstGeom>
        </p:spPr>
      </p:pic>
    </p:spTree>
    <p:extLst>
      <p:ext uri="{BB962C8B-B14F-4D97-AF65-F5344CB8AC3E}">
        <p14:creationId xmlns:p14="http://schemas.microsoft.com/office/powerpoint/2010/main" val="2813960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251104" y="168275"/>
            <a:ext cx="11774560" cy="1154162"/>
          </a:xfrm>
        </p:spPr>
        <p:txBody>
          <a:bodyPr/>
          <a:lstStyle/>
          <a:p>
            <a:pPr algn="ctr"/>
            <a:r>
              <a:rPr lang="en-US" altLang="zh-CN" dirty="0"/>
              <a:t>Well-rounded or specialized</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31</a:t>
            </a:fld>
            <a:endParaRPr sz="2300" dirty="0">
              <a:latin typeface="Gill Sans MT"/>
              <a:cs typeface="Gill Sans MT"/>
            </a:endParaRPr>
          </a:p>
        </p:txBody>
      </p:sp>
      <p:pic>
        <p:nvPicPr>
          <p:cNvPr id="5" name="图片 4">
            <a:extLst>
              <a:ext uri="{FF2B5EF4-FFF2-40B4-BE49-F238E27FC236}">
                <a16:creationId xmlns:a16="http://schemas.microsoft.com/office/drawing/2014/main" id="{75AFA93A-DAC6-4C03-BC40-ED672E706CC6}"/>
              </a:ext>
            </a:extLst>
          </p:cNvPr>
          <p:cNvPicPr>
            <a:picLocks noChangeAspect="1"/>
          </p:cNvPicPr>
          <p:nvPr/>
        </p:nvPicPr>
        <p:blipFill>
          <a:blip r:embed="rId3"/>
          <a:stretch>
            <a:fillRect/>
          </a:stretch>
        </p:blipFill>
        <p:spPr>
          <a:xfrm>
            <a:off x="6927850" y="2080006"/>
            <a:ext cx="11653515" cy="8679731"/>
          </a:xfrm>
          <a:prstGeom prst="rect">
            <a:avLst/>
          </a:prstGeom>
        </p:spPr>
      </p:pic>
      <p:sp>
        <p:nvSpPr>
          <p:cNvPr id="7" name="文本框 3">
            <a:extLst>
              <a:ext uri="{FF2B5EF4-FFF2-40B4-BE49-F238E27FC236}">
                <a16:creationId xmlns:a16="http://schemas.microsoft.com/office/drawing/2014/main" id="{8E1A22AD-65C0-405E-B149-4622AA974A40}"/>
              </a:ext>
            </a:extLst>
          </p:cNvPr>
          <p:cNvSpPr txBox="1"/>
          <p:nvPr/>
        </p:nvSpPr>
        <p:spPr>
          <a:xfrm>
            <a:off x="328464" y="3444875"/>
            <a:ext cx="15697200" cy="76944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dirty="0"/>
              <a:t>A test task of multiple partitions</a:t>
            </a:r>
            <a:endParaRPr lang="zh-CN" altLang="en-US" sz="4400" dirty="0"/>
          </a:p>
        </p:txBody>
      </p:sp>
    </p:spTree>
    <p:extLst>
      <p:ext uri="{BB962C8B-B14F-4D97-AF65-F5344CB8AC3E}">
        <p14:creationId xmlns:p14="http://schemas.microsoft.com/office/powerpoint/2010/main" val="675277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1136650" y="168275"/>
            <a:ext cx="18059400" cy="1154162"/>
          </a:xfrm>
        </p:spPr>
        <p:txBody>
          <a:bodyPr/>
          <a:lstStyle/>
          <a:p>
            <a:pPr algn="ctr"/>
            <a:r>
              <a:rPr lang="en-US" altLang="zh-CN" dirty="0"/>
              <a:t>more labelled data?</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32</a:t>
            </a:fld>
            <a:endParaRPr sz="2300" dirty="0">
              <a:latin typeface="Gill Sans MT"/>
              <a:cs typeface="Gill Sans MT"/>
            </a:endParaRPr>
          </a:p>
        </p:txBody>
      </p:sp>
      <p:pic>
        <p:nvPicPr>
          <p:cNvPr id="3" name="图片 2">
            <a:extLst>
              <a:ext uri="{FF2B5EF4-FFF2-40B4-BE49-F238E27FC236}">
                <a16:creationId xmlns:a16="http://schemas.microsoft.com/office/drawing/2014/main" id="{ACA1CD98-DA2D-4347-A70F-F34B32ACA588}"/>
              </a:ext>
            </a:extLst>
          </p:cNvPr>
          <p:cNvPicPr>
            <a:picLocks noChangeAspect="1"/>
          </p:cNvPicPr>
          <p:nvPr/>
        </p:nvPicPr>
        <p:blipFill>
          <a:blip r:embed="rId3"/>
          <a:stretch>
            <a:fillRect/>
          </a:stretch>
        </p:blipFill>
        <p:spPr>
          <a:xfrm>
            <a:off x="2736850" y="1488617"/>
            <a:ext cx="12115800" cy="9265024"/>
          </a:xfrm>
          <a:prstGeom prst="rect">
            <a:avLst/>
          </a:prstGeom>
        </p:spPr>
      </p:pic>
    </p:spTree>
    <p:extLst>
      <p:ext uri="{BB962C8B-B14F-4D97-AF65-F5344CB8AC3E}">
        <p14:creationId xmlns:p14="http://schemas.microsoft.com/office/powerpoint/2010/main" val="2557908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251104" y="168275"/>
            <a:ext cx="11774560" cy="1154162"/>
          </a:xfrm>
        </p:spPr>
        <p:txBody>
          <a:bodyPr/>
          <a:lstStyle/>
          <a:p>
            <a:pPr algn="ctr"/>
            <a:r>
              <a:rPr lang="en-US" altLang="zh-CN" dirty="0"/>
              <a:t>More finding</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33</a:t>
            </a:fld>
            <a:endParaRPr sz="2300" dirty="0">
              <a:latin typeface="Gill Sans MT"/>
              <a:cs typeface="Gill Sans MT"/>
            </a:endParaRPr>
          </a:p>
        </p:txBody>
      </p:sp>
      <p:sp>
        <p:nvSpPr>
          <p:cNvPr id="6" name="文本框 3">
            <a:extLst>
              <a:ext uri="{FF2B5EF4-FFF2-40B4-BE49-F238E27FC236}">
                <a16:creationId xmlns:a16="http://schemas.microsoft.com/office/drawing/2014/main" id="{65012A85-8BE9-4789-BC60-2FC47B517827}"/>
              </a:ext>
            </a:extLst>
          </p:cNvPr>
          <p:cNvSpPr txBox="1"/>
          <p:nvPr/>
        </p:nvSpPr>
        <p:spPr>
          <a:xfrm>
            <a:off x="1670050" y="2987675"/>
            <a:ext cx="16459414" cy="40500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a:lnSpc>
                <a:spcPct val="150000"/>
              </a:lnSpc>
              <a:buFont typeface="Wingdings" panose="05000000000000000000" pitchFamily="2" charset="2"/>
              <a:buChar char="l"/>
            </a:pPr>
            <a:r>
              <a:rPr lang="en-US" altLang="zh-CN" sz="4400" dirty="0">
                <a:solidFill>
                  <a:srgbClr val="0000FF"/>
                </a:solidFill>
              </a:rPr>
              <a:t>Few-Shot </a:t>
            </a:r>
            <a:r>
              <a:rPr lang="en-US" altLang="zh-CN" sz="4400" dirty="0">
                <a:solidFill>
                  <a:srgbClr val="0000FF"/>
                </a:solidFill>
                <a:sym typeface="Wingdings" panose="05000000000000000000" pitchFamily="2" charset="2"/>
              </a:rPr>
              <a:t> </a:t>
            </a:r>
            <a:r>
              <a:rPr lang="en-US" altLang="zh-CN" sz="4400" dirty="0">
                <a:solidFill>
                  <a:srgbClr val="0000FF"/>
                </a:solidFill>
              </a:rPr>
              <a:t>More-Shot : </a:t>
            </a:r>
            <a:r>
              <a:rPr lang="en-US" altLang="zh-CN" sz="4400" dirty="0"/>
              <a:t>performance </a:t>
            </a:r>
            <a:r>
              <a:rPr lang="en-US" altLang="zh-CN" sz="4400" dirty="0">
                <a:solidFill>
                  <a:srgbClr val="0000FF"/>
                </a:solidFill>
              </a:rPr>
              <a:t>grows with shots</a:t>
            </a:r>
          </a:p>
          <a:p>
            <a:pPr marL="571500" indent="-571500">
              <a:lnSpc>
                <a:spcPct val="150000"/>
              </a:lnSpc>
              <a:buClr>
                <a:srgbClr val="0000FF"/>
              </a:buClr>
              <a:buFont typeface="Wingdings" panose="05000000000000000000" pitchFamily="2" charset="2"/>
              <a:buChar char="l"/>
            </a:pPr>
            <a:r>
              <a:rPr lang="en-US" altLang="zh-CN" sz="4400" dirty="0">
                <a:solidFill>
                  <a:srgbClr val="0000FF"/>
                </a:solidFill>
              </a:rPr>
              <a:t>Using Different Base Models</a:t>
            </a:r>
            <a:r>
              <a:rPr lang="en-US" altLang="zh-CN" sz="4400" dirty="0"/>
              <a:t>:  performance </a:t>
            </a:r>
            <a:r>
              <a:rPr lang="en-US" altLang="zh-CN" sz="4400" dirty="0">
                <a:solidFill>
                  <a:srgbClr val="0000FF"/>
                </a:solidFill>
              </a:rPr>
              <a:t>grows</a:t>
            </a:r>
            <a:r>
              <a:rPr lang="en-US" altLang="zh-CN" sz="4400" dirty="0"/>
              <a:t> with models sizes </a:t>
            </a:r>
          </a:p>
          <a:p>
            <a:pPr marL="571500" indent="-571500">
              <a:lnSpc>
                <a:spcPct val="150000"/>
              </a:lnSpc>
              <a:buClr>
                <a:srgbClr val="0000FF"/>
              </a:buClr>
              <a:buFont typeface="Wingdings" panose="05000000000000000000" pitchFamily="2" charset="2"/>
              <a:buChar char="l"/>
            </a:pPr>
            <a:r>
              <a:rPr lang="en-US" altLang="zh-CN" sz="4400" dirty="0">
                <a:solidFill>
                  <a:srgbClr val="0000FF"/>
                </a:solidFill>
              </a:rPr>
              <a:t>Integration with PET Training </a:t>
            </a:r>
            <a:r>
              <a:rPr lang="en-US" altLang="zh-CN" sz="4400" dirty="0"/>
              <a:t>: </a:t>
            </a:r>
            <a:r>
              <a:rPr lang="en-US" altLang="zh-CN" sz="4400" dirty="0">
                <a:solidFill>
                  <a:srgbClr val="FF0000"/>
                </a:solidFill>
              </a:rPr>
              <a:t>deteriorated</a:t>
            </a:r>
            <a:r>
              <a:rPr lang="en-US" altLang="zh-CN" sz="4400" dirty="0"/>
              <a:t> performance</a:t>
            </a:r>
          </a:p>
          <a:p>
            <a:pPr marL="571500" indent="-571500">
              <a:lnSpc>
                <a:spcPct val="150000"/>
              </a:lnSpc>
              <a:buClr>
                <a:srgbClr val="0000FF"/>
              </a:buClr>
              <a:buFont typeface="Wingdings" panose="05000000000000000000" pitchFamily="2" charset="2"/>
              <a:buChar char="l"/>
            </a:pPr>
            <a:endParaRPr lang="zh-CN" altLang="en-US" sz="4400" dirty="0"/>
          </a:p>
        </p:txBody>
      </p:sp>
    </p:spTree>
    <p:extLst>
      <p:ext uri="{BB962C8B-B14F-4D97-AF65-F5344CB8AC3E}">
        <p14:creationId xmlns:p14="http://schemas.microsoft.com/office/powerpoint/2010/main" val="2925778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251104" y="168275"/>
            <a:ext cx="11774560" cy="1154162"/>
          </a:xfrm>
        </p:spPr>
        <p:txBody>
          <a:bodyPr/>
          <a:lstStyle/>
          <a:p>
            <a:pPr algn="ctr"/>
            <a:r>
              <a:rPr lang="en-US" altLang="zh-CN" dirty="0"/>
              <a:t>Conclusion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34</a:t>
            </a:fld>
            <a:endParaRPr sz="2300" dirty="0">
              <a:latin typeface="Gill Sans MT"/>
              <a:cs typeface="Gill Sans MT"/>
            </a:endParaRPr>
          </a:p>
        </p:txBody>
      </p:sp>
      <p:sp>
        <p:nvSpPr>
          <p:cNvPr id="6" name="文本框 3">
            <a:extLst>
              <a:ext uri="{FF2B5EF4-FFF2-40B4-BE49-F238E27FC236}">
                <a16:creationId xmlns:a16="http://schemas.microsoft.com/office/drawing/2014/main" id="{65012A85-8BE9-4789-BC60-2FC47B517827}"/>
              </a:ext>
            </a:extLst>
          </p:cNvPr>
          <p:cNvSpPr txBox="1"/>
          <p:nvPr/>
        </p:nvSpPr>
        <p:spPr>
          <a:xfrm>
            <a:off x="1517650" y="2987675"/>
            <a:ext cx="16459414" cy="709700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a:lnSpc>
                <a:spcPct val="150000"/>
              </a:lnSpc>
              <a:buClr>
                <a:srgbClr val="0000FF"/>
              </a:buClr>
              <a:buFont typeface="Wingdings" panose="05000000000000000000" pitchFamily="2" charset="2"/>
              <a:buChar char="l"/>
            </a:pPr>
            <a:r>
              <a:rPr lang="en-US" altLang="zh-CN" sz="4400" dirty="0"/>
              <a:t>the selection of seen tasks would influence the few-shot performance on unseen tasks.</a:t>
            </a:r>
          </a:p>
          <a:p>
            <a:pPr marL="571500" indent="-571500">
              <a:lnSpc>
                <a:spcPct val="150000"/>
              </a:lnSpc>
              <a:buClr>
                <a:srgbClr val="0000FF"/>
              </a:buClr>
              <a:buFont typeface="Wingdings" panose="05000000000000000000" pitchFamily="2" charset="2"/>
              <a:buChar char="l"/>
            </a:pPr>
            <a:r>
              <a:rPr lang="en-US" altLang="zh-CN" sz="4400" dirty="0"/>
              <a:t>generate prompt for diverse task formats</a:t>
            </a:r>
          </a:p>
          <a:p>
            <a:pPr marL="571500" indent="-571500">
              <a:lnSpc>
                <a:spcPct val="150000"/>
              </a:lnSpc>
              <a:buClr>
                <a:srgbClr val="0000FF"/>
              </a:buClr>
              <a:buFont typeface="Wingdings" panose="05000000000000000000" pitchFamily="2" charset="2"/>
              <a:buChar char="l"/>
            </a:pPr>
            <a:r>
              <a:rPr lang="en-US" altLang="zh-CN" sz="4400" dirty="0"/>
              <a:t>select appropriate source tasks to learn</a:t>
            </a:r>
          </a:p>
          <a:p>
            <a:pPr marL="571500" indent="-571500">
              <a:lnSpc>
                <a:spcPct val="150000"/>
              </a:lnSpc>
              <a:buClr>
                <a:srgbClr val="0000FF"/>
              </a:buClr>
              <a:buFont typeface="Wingdings" panose="05000000000000000000" pitchFamily="2" charset="2"/>
              <a:buChar char="l"/>
            </a:pPr>
            <a:r>
              <a:rPr lang="en-US" altLang="zh-CN" sz="4400" dirty="0"/>
              <a:t>apply task augmentation strategies to prevent over-fitting</a:t>
            </a:r>
          </a:p>
          <a:p>
            <a:pPr marL="571500" indent="-571500">
              <a:lnSpc>
                <a:spcPct val="150000"/>
              </a:lnSpc>
              <a:buClr>
                <a:srgbClr val="0000FF"/>
              </a:buClr>
              <a:buFont typeface="Wingdings" panose="05000000000000000000" pitchFamily="2" charset="2"/>
              <a:buChar char="l"/>
            </a:pPr>
            <a:r>
              <a:rPr lang="en-US" altLang="zh-CN" sz="4400" dirty="0"/>
              <a:t>accumulate knowledge and avoid catastrophic forgetting</a:t>
            </a:r>
          </a:p>
          <a:p>
            <a:pPr marL="571500" indent="-571500">
              <a:lnSpc>
                <a:spcPct val="150000"/>
              </a:lnSpc>
              <a:buClr>
                <a:srgbClr val="0000FF"/>
              </a:buClr>
              <a:buFont typeface="Wingdings" panose="05000000000000000000" pitchFamily="2" charset="2"/>
              <a:buChar char="l"/>
            </a:pPr>
            <a:endParaRPr lang="zh-CN" altLang="en-US" sz="4400" dirty="0"/>
          </a:p>
        </p:txBody>
      </p:sp>
    </p:spTree>
    <p:extLst>
      <p:ext uri="{BB962C8B-B14F-4D97-AF65-F5344CB8AC3E}">
        <p14:creationId xmlns:p14="http://schemas.microsoft.com/office/powerpoint/2010/main" val="995119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27E488B-5E21-45E3-9B30-CEDE868835A2}"/>
              </a:ext>
            </a:extLst>
          </p:cNvPr>
          <p:cNvSpPr/>
          <p:nvPr/>
        </p:nvSpPr>
        <p:spPr>
          <a:xfrm>
            <a:off x="2355850" y="2987675"/>
            <a:ext cx="15392400" cy="3429000"/>
          </a:xfrm>
          <a:prstGeom prst="rect">
            <a:avLst/>
          </a:prstGeom>
          <a:solidFill>
            <a:srgbClr val="D4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tx1"/>
                </a:solidFill>
                <a:latin typeface="Gill Sans MT" panose="020B0502020104020203" pitchFamily="34" charset="0"/>
              </a:rPr>
              <a:t>[EMNLP21] Label Verbalization and Entailment</a:t>
            </a:r>
          </a:p>
          <a:p>
            <a:pPr algn="ctr"/>
            <a:r>
              <a:rPr lang="en-US" altLang="zh-CN" sz="5400" dirty="0">
                <a:solidFill>
                  <a:schemeClr val="tx1"/>
                </a:solidFill>
                <a:latin typeface="Gill Sans MT" panose="020B0502020104020203" pitchFamily="34" charset="0"/>
              </a:rPr>
              <a:t>for Effective Zero- and Few-Shot Relation Extraction</a:t>
            </a:r>
          </a:p>
        </p:txBody>
      </p:sp>
      <p:sp>
        <p:nvSpPr>
          <p:cNvPr id="4" name="object 4">
            <a:extLst>
              <a:ext uri="{FF2B5EF4-FFF2-40B4-BE49-F238E27FC236}">
                <a16:creationId xmlns:a16="http://schemas.microsoft.com/office/drawing/2014/main" id="{89A68B52-230B-4291-8D4D-0C3DB26E7E44}"/>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35</a:t>
            </a:fld>
            <a:endParaRPr sz="2300" dirty="0">
              <a:latin typeface="Gill Sans MT"/>
              <a:cs typeface="Gill Sans MT"/>
            </a:endParaRPr>
          </a:p>
        </p:txBody>
      </p:sp>
      <p:sp>
        <p:nvSpPr>
          <p:cNvPr id="2" name="矩形 1">
            <a:extLst>
              <a:ext uri="{FF2B5EF4-FFF2-40B4-BE49-F238E27FC236}">
                <a16:creationId xmlns:a16="http://schemas.microsoft.com/office/drawing/2014/main" id="{CB766B1D-46F8-445A-B0BE-F3CE30CF92BB}"/>
              </a:ext>
            </a:extLst>
          </p:cNvPr>
          <p:cNvSpPr/>
          <p:nvPr/>
        </p:nvSpPr>
        <p:spPr>
          <a:xfrm>
            <a:off x="0" y="0"/>
            <a:ext cx="20104100" cy="1506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9321E06C-62DD-4138-B7DA-A9258460D453}"/>
              </a:ext>
            </a:extLst>
          </p:cNvPr>
          <p:cNvPicPr>
            <a:picLocks noChangeAspect="1"/>
          </p:cNvPicPr>
          <p:nvPr/>
        </p:nvPicPr>
        <p:blipFill>
          <a:blip r:embed="rId3"/>
          <a:stretch>
            <a:fillRect/>
          </a:stretch>
        </p:blipFill>
        <p:spPr>
          <a:xfrm>
            <a:off x="4247288" y="6511798"/>
            <a:ext cx="11609524" cy="2666667"/>
          </a:xfrm>
          <a:prstGeom prst="rect">
            <a:avLst/>
          </a:prstGeom>
        </p:spPr>
      </p:pic>
    </p:spTree>
    <p:extLst>
      <p:ext uri="{BB962C8B-B14F-4D97-AF65-F5344CB8AC3E}">
        <p14:creationId xmlns:p14="http://schemas.microsoft.com/office/powerpoint/2010/main" val="1158850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251104" y="168275"/>
            <a:ext cx="11774560" cy="1154162"/>
          </a:xfrm>
        </p:spPr>
        <p:txBody>
          <a:bodyPr/>
          <a:lstStyle/>
          <a:p>
            <a:pPr algn="ctr"/>
            <a:r>
              <a:rPr lang="en-US" altLang="zh-CN" dirty="0"/>
              <a:t>Approach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36</a:t>
            </a:fld>
            <a:endParaRPr sz="2300" dirty="0">
              <a:latin typeface="Gill Sans MT"/>
              <a:cs typeface="Gill Sans MT"/>
            </a:endParaRPr>
          </a:p>
        </p:txBody>
      </p:sp>
      <p:pic>
        <p:nvPicPr>
          <p:cNvPr id="3" name="图片 2">
            <a:extLst>
              <a:ext uri="{FF2B5EF4-FFF2-40B4-BE49-F238E27FC236}">
                <a16:creationId xmlns:a16="http://schemas.microsoft.com/office/drawing/2014/main" id="{881F323D-1672-4222-B701-AA7CC5529432}"/>
              </a:ext>
            </a:extLst>
          </p:cNvPr>
          <p:cNvPicPr>
            <a:picLocks noChangeAspect="1"/>
          </p:cNvPicPr>
          <p:nvPr/>
        </p:nvPicPr>
        <p:blipFill>
          <a:blip r:embed="rId3"/>
          <a:stretch>
            <a:fillRect/>
          </a:stretch>
        </p:blipFill>
        <p:spPr>
          <a:xfrm>
            <a:off x="260350" y="1387650"/>
            <a:ext cx="19583400" cy="9365356"/>
          </a:xfrm>
          <a:prstGeom prst="rect">
            <a:avLst/>
          </a:prstGeom>
        </p:spPr>
      </p:pic>
    </p:spTree>
    <p:extLst>
      <p:ext uri="{BB962C8B-B14F-4D97-AF65-F5344CB8AC3E}">
        <p14:creationId xmlns:p14="http://schemas.microsoft.com/office/powerpoint/2010/main" val="3525285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2693877" y="118655"/>
            <a:ext cx="14716346" cy="1219200"/>
          </a:xfrm>
        </p:spPr>
        <p:txBody>
          <a:bodyPr/>
          <a:lstStyle/>
          <a:p>
            <a:pPr algn="ctr"/>
            <a:r>
              <a:rPr lang="en-US" altLang="zh-CN" dirty="0"/>
              <a:t>Verbalizing relations as hypothesis</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a:ln w="9525">
            <a:solidFill>
              <a:schemeClr val="tx1"/>
            </a:solidFill>
          </a:ln>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37</a:t>
            </a:fld>
            <a:endParaRPr sz="2300" dirty="0">
              <a:latin typeface="Gill Sans MT"/>
              <a:cs typeface="Gill Sans MT"/>
            </a:endParaRPr>
          </a:p>
        </p:txBody>
      </p:sp>
      <p:sp>
        <p:nvSpPr>
          <p:cNvPr id="3" name="矩形: 圆角 2">
            <a:extLst>
              <a:ext uri="{FF2B5EF4-FFF2-40B4-BE49-F238E27FC236}">
                <a16:creationId xmlns:a16="http://schemas.microsoft.com/office/drawing/2014/main" id="{674D1CDA-4AE0-4E84-AE7D-FA5DB353901B}"/>
              </a:ext>
            </a:extLst>
          </p:cNvPr>
          <p:cNvSpPr/>
          <p:nvPr/>
        </p:nvSpPr>
        <p:spPr>
          <a:xfrm>
            <a:off x="1958134" y="5500222"/>
            <a:ext cx="5562600" cy="914400"/>
          </a:xfrm>
          <a:prstGeom prst="roundRect">
            <a:avLst/>
          </a:prstGeom>
          <a:solidFill>
            <a:srgbClr val="0099FF">
              <a:alpha val="29804"/>
            </a:srgbClr>
          </a:solidFill>
          <a:ln w="9525">
            <a:solidFill>
              <a:srgbClr val="FDD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prstClr val="black"/>
                </a:solidFill>
                <a:latin typeface="Gill Sans MT" panose="020B0502020104020203" pitchFamily="34" charset="0"/>
              </a:rPr>
              <a:t>PER:DATE_OF_BIRTH</a:t>
            </a:r>
            <a:endParaRPr lang="zh-CN" altLang="en-US" dirty="0"/>
          </a:p>
        </p:txBody>
      </p:sp>
      <p:sp>
        <p:nvSpPr>
          <p:cNvPr id="7" name="矩形: 圆角 6">
            <a:extLst>
              <a:ext uri="{FF2B5EF4-FFF2-40B4-BE49-F238E27FC236}">
                <a16:creationId xmlns:a16="http://schemas.microsoft.com/office/drawing/2014/main" id="{BA0BAEF7-6DEC-4394-9301-873C613D8F22}"/>
              </a:ext>
            </a:extLst>
          </p:cNvPr>
          <p:cNvSpPr/>
          <p:nvPr/>
        </p:nvSpPr>
        <p:spPr>
          <a:xfrm>
            <a:off x="1473199" y="7971978"/>
            <a:ext cx="6823202" cy="914400"/>
          </a:xfrm>
          <a:prstGeom prst="roundRect">
            <a:avLst/>
          </a:prstGeom>
          <a:solidFill>
            <a:srgbClr val="0099FF">
              <a:alpha val="29804"/>
            </a:srgbClr>
          </a:solidFill>
          <a:ln w="9525">
            <a:solidFill>
              <a:srgbClr val="FDD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prstClr val="black"/>
                </a:solidFill>
                <a:latin typeface="Gill Sans MT" panose="020B0502020104020203" pitchFamily="34" charset="0"/>
              </a:rPr>
              <a:t>{subj}’s birthday is on {obj}.</a:t>
            </a:r>
            <a:endParaRPr lang="zh-CN" altLang="en-US" dirty="0"/>
          </a:p>
        </p:txBody>
      </p:sp>
      <p:sp>
        <p:nvSpPr>
          <p:cNvPr id="5" name="箭头: 下 4">
            <a:extLst>
              <a:ext uri="{FF2B5EF4-FFF2-40B4-BE49-F238E27FC236}">
                <a16:creationId xmlns:a16="http://schemas.microsoft.com/office/drawing/2014/main" id="{66551863-FE18-4F36-BF43-524473B2046E}"/>
              </a:ext>
            </a:extLst>
          </p:cNvPr>
          <p:cNvSpPr/>
          <p:nvPr/>
        </p:nvSpPr>
        <p:spPr>
          <a:xfrm>
            <a:off x="4053634" y="6659900"/>
            <a:ext cx="685800" cy="1066800"/>
          </a:xfrm>
          <a:prstGeom prst="downArrow">
            <a:avLst/>
          </a:prstGeom>
          <a:solidFill>
            <a:srgbClr val="0000FF"/>
          </a:solidFill>
          <a:ln w="9525">
            <a:solidFill>
              <a:srgbClr val="FDD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3CC7DC37-F636-4CD7-99D4-B0BA2EBBA878}"/>
              </a:ext>
            </a:extLst>
          </p:cNvPr>
          <p:cNvSpPr/>
          <p:nvPr/>
        </p:nvSpPr>
        <p:spPr>
          <a:xfrm>
            <a:off x="1473199" y="9331386"/>
            <a:ext cx="6823202" cy="914400"/>
          </a:xfrm>
          <a:prstGeom prst="roundRect">
            <a:avLst/>
          </a:prstGeom>
          <a:solidFill>
            <a:srgbClr val="0099FF">
              <a:alpha val="29804"/>
            </a:srgbClr>
          </a:solidFill>
          <a:ln w="9525">
            <a:solidFill>
              <a:srgbClr val="FDD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prstClr val="black"/>
                </a:solidFill>
                <a:latin typeface="Gill Sans MT" panose="020B0502020104020203" pitchFamily="34" charset="0"/>
              </a:rPr>
              <a:t>{subj} was born on {obj}</a:t>
            </a:r>
            <a:endParaRPr lang="zh-CN" altLang="en-US" dirty="0"/>
          </a:p>
        </p:txBody>
      </p:sp>
      <p:sp>
        <p:nvSpPr>
          <p:cNvPr id="15" name="文本框 14">
            <a:extLst>
              <a:ext uri="{FF2B5EF4-FFF2-40B4-BE49-F238E27FC236}">
                <a16:creationId xmlns:a16="http://schemas.microsoft.com/office/drawing/2014/main" id="{DDEB0CE5-5488-4A5C-A842-9917BAA3644F}"/>
              </a:ext>
            </a:extLst>
          </p:cNvPr>
          <p:cNvSpPr txBox="1"/>
          <p:nvPr/>
        </p:nvSpPr>
        <p:spPr>
          <a:xfrm>
            <a:off x="908050" y="1705264"/>
            <a:ext cx="18288000" cy="3677160"/>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A relation label can be verbalized by one or more templates</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A template can verbalize more than one relation label </a:t>
            </a:r>
          </a:p>
          <a:p>
            <a:pPr marL="1200150" lvl="1" indent="-742950">
              <a:lnSpc>
                <a:spcPct val="150000"/>
              </a:lnSpc>
              <a:buClr>
                <a:srgbClr val="0000FF"/>
              </a:buClr>
              <a:buFont typeface="Wingdings" panose="05000000000000000000" pitchFamily="2" charset="2"/>
              <a:buChar char="ü"/>
            </a:pPr>
            <a:r>
              <a:rPr lang="en-US" altLang="zh-CN" sz="4000" dirty="0">
                <a:latin typeface="Gill Sans MT" panose="020B0502020104020203" pitchFamily="34" charset="0"/>
              </a:rPr>
              <a:t>Add the entity type information to each relation</a:t>
            </a:r>
          </a:p>
          <a:p>
            <a:pPr marL="742950" indent="-742950">
              <a:lnSpc>
                <a:spcPct val="150000"/>
              </a:lnSpc>
              <a:buClr>
                <a:srgbClr val="0000FF"/>
              </a:buClr>
              <a:buFont typeface="Wingdings" panose="05000000000000000000" pitchFamily="2" charset="2"/>
              <a:buChar char="l"/>
            </a:pPr>
            <a:endParaRPr lang="en-US" altLang="zh-CN" sz="4000" dirty="0">
              <a:latin typeface="Gill Sans MT" panose="020B0502020104020203" pitchFamily="34" charset="0"/>
            </a:endParaRPr>
          </a:p>
        </p:txBody>
      </p:sp>
      <p:sp>
        <p:nvSpPr>
          <p:cNvPr id="16" name="矩形: 圆角 15">
            <a:extLst>
              <a:ext uri="{FF2B5EF4-FFF2-40B4-BE49-F238E27FC236}">
                <a16:creationId xmlns:a16="http://schemas.microsoft.com/office/drawing/2014/main" id="{5FBC8142-B6E1-4072-9DC1-5D37EAE410C9}"/>
              </a:ext>
            </a:extLst>
          </p:cNvPr>
          <p:cNvSpPr/>
          <p:nvPr/>
        </p:nvSpPr>
        <p:spPr>
          <a:xfrm>
            <a:off x="10471532" y="5500222"/>
            <a:ext cx="6549900" cy="914400"/>
          </a:xfrm>
          <a:prstGeom prst="roundRect">
            <a:avLst/>
          </a:prstGeom>
          <a:solidFill>
            <a:srgbClr val="0099FF">
              <a:alpha val="29804"/>
            </a:srgbClr>
          </a:solidFill>
          <a:ln w="9525">
            <a:solidFill>
              <a:srgbClr val="FDD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prstClr val="black"/>
                </a:solidFill>
                <a:latin typeface="Gill Sans MT" panose="020B0502020104020203" pitchFamily="34" charset="0"/>
              </a:rPr>
              <a:t>PER: COUNTRY_OF_BIRTH</a:t>
            </a:r>
            <a:endParaRPr lang="zh-CN" altLang="en-US" dirty="0"/>
          </a:p>
        </p:txBody>
      </p:sp>
      <p:sp>
        <p:nvSpPr>
          <p:cNvPr id="17" name="矩形: 圆角 16">
            <a:extLst>
              <a:ext uri="{FF2B5EF4-FFF2-40B4-BE49-F238E27FC236}">
                <a16:creationId xmlns:a16="http://schemas.microsoft.com/office/drawing/2014/main" id="{2BF15EFA-5EF2-49EC-8CA9-E6F47DE4997E}"/>
              </a:ext>
            </a:extLst>
          </p:cNvPr>
          <p:cNvSpPr/>
          <p:nvPr/>
        </p:nvSpPr>
        <p:spPr>
          <a:xfrm>
            <a:off x="9632951" y="9146886"/>
            <a:ext cx="8991600" cy="914400"/>
          </a:xfrm>
          <a:prstGeom prst="roundRect">
            <a:avLst/>
          </a:prstGeom>
          <a:solidFill>
            <a:srgbClr val="0099FF">
              <a:alpha val="29804"/>
            </a:srgbClr>
          </a:solidFill>
          <a:ln w="9525">
            <a:solidFill>
              <a:srgbClr val="FDD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prstClr val="black"/>
                </a:solidFill>
                <a:latin typeface="Gill Sans MT" panose="020B0502020104020203" pitchFamily="34" charset="0"/>
              </a:rPr>
              <a:t>{subj} was born in {obj}.</a:t>
            </a:r>
            <a:endParaRPr lang="zh-CN" altLang="en-US" dirty="0"/>
          </a:p>
        </p:txBody>
      </p:sp>
      <p:sp>
        <p:nvSpPr>
          <p:cNvPr id="18" name="箭头: 下 17">
            <a:extLst>
              <a:ext uri="{FF2B5EF4-FFF2-40B4-BE49-F238E27FC236}">
                <a16:creationId xmlns:a16="http://schemas.microsoft.com/office/drawing/2014/main" id="{73B9B161-6813-46A8-BD6D-CF4028A792C0}"/>
              </a:ext>
            </a:extLst>
          </p:cNvPr>
          <p:cNvSpPr/>
          <p:nvPr/>
        </p:nvSpPr>
        <p:spPr>
          <a:xfrm>
            <a:off x="13403582" y="7771142"/>
            <a:ext cx="685800" cy="1066800"/>
          </a:xfrm>
          <a:prstGeom prst="downArrow">
            <a:avLst/>
          </a:prstGeom>
          <a:solidFill>
            <a:srgbClr val="0000FF"/>
          </a:solidFill>
          <a:ln w="9525">
            <a:solidFill>
              <a:srgbClr val="FDD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E63C213C-BE80-44E3-8078-E8F01389B40B}"/>
              </a:ext>
            </a:extLst>
          </p:cNvPr>
          <p:cNvSpPr/>
          <p:nvPr/>
        </p:nvSpPr>
        <p:spPr>
          <a:xfrm>
            <a:off x="11652250" y="6635682"/>
            <a:ext cx="4953002" cy="914400"/>
          </a:xfrm>
          <a:prstGeom prst="roundRect">
            <a:avLst/>
          </a:prstGeom>
          <a:solidFill>
            <a:srgbClr val="0099FF">
              <a:alpha val="29804"/>
            </a:srgbClr>
          </a:solidFill>
          <a:ln w="9525">
            <a:solidFill>
              <a:srgbClr val="FDD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prstClr val="black"/>
                </a:solidFill>
                <a:latin typeface="Gill Sans MT" panose="020B0502020104020203" pitchFamily="34" charset="0"/>
              </a:rPr>
              <a:t>PER: </a:t>
            </a:r>
            <a:r>
              <a:rPr lang="en-US" altLang="zh-CN" sz="4000" dirty="0" err="1">
                <a:solidFill>
                  <a:prstClr val="black"/>
                </a:solidFill>
                <a:latin typeface="Gill Sans MT" panose="020B0502020104020203" pitchFamily="34" charset="0"/>
              </a:rPr>
              <a:t>City_OF_BIRTH</a:t>
            </a:r>
            <a:endParaRPr lang="zh-CN" altLang="en-US" dirty="0"/>
          </a:p>
        </p:txBody>
      </p:sp>
    </p:spTree>
    <p:extLst>
      <p:ext uri="{BB962C8B-B14F-4D97-AF65-F5344CB8AC3E}">
        <p14:creationId xmlns:p14="http://schemas.microsoft.com/office/powerpoint/2010/main" val="3038089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077D076D-5048-488E-AEDC-BB2B853FC69C}"/>
              </a:ext>
            </a:extLst>
          </p:cNvPr>
          <p:cNvGrpSpPr/>
          <p:nvPr/>
        </p:nvGrpSpPr>
        <p:grpSpPr>
          <a:xfrm>
            <a:off x="9460992" y="4511675"/>
            <a:ext cx="10667238" cy="5262377"/>
            <a:chOff x="222250" y="5604162"/>
            <a:chExt cx="11605215" cy="5647953"/>
          </a:xfrm>
        </p:grpSpPr>
        <p:pic>
          <p:nvPicPr>
            <p:cNvPr id="6" name="图片 5">
              <a:extLst>
                <a:ext uri="{FF2B5EF4-FFF2-40B4-BE49-F238E27FC236}">
                  <a16:creationId xmlns:a16="http://schemas.microsoft.com/office/drawing/2014/main" id="{0B42BBD0-57FA-41D3-9EC7-5EE9D28DF9C9}"/>
                </a:ext>
              </a:extLst>
            </p:cNvPr>
            <p:cNvPicPr>
              <a:picLocks noChangeAspect="1"/>
            </p:cNvPicPr>
            <p:nvPr/>
          </p:nvPicPr>
          <p:blipFill>
            <a:blip r:embed="rId3">
              <a:grayscl/>
            </a:blip>
            <a:stretch>
              <a:fillRect/>
            </a:stretch>
          </p:blipFill>
          <p:spPr>
            <a:xfrm>
              <a:off x="222250" y="5604162"/>
              <a:ext cx="9067800" cy="1672341"/>
            </a:xfrm>
            <a:prstGeom prst="rect">
              <a:avLst/>
            </a:prstGeom>
          </p:spPr>
        </p:pic>
        <p:pic>
          <p:nvPicPr>
            <p:cNvPr id="8" name="图片 7">
              <a:extLst>
                <a:ext uri="{FF2B5EF4-FFF2-40B4-BE49-F238E27FC236}">
                  <a16:creationId xmlns:a16="http://schemas.microsoft.com/office/drawing/2014/main" id="{99728B3B-7B0B-4BD1-8E16-394B20FA68D0}"/>
                </a:ext>
              </a:extLst>
            </p:cNvPr>
            <p:cNvPicPr>
              <a:picLocks noChangeAspect="1"/>
            </p:cNvPicPr>
            <p:nvPr/>
          </p:nvPicPr>
          <p:blipFill>
            <a:blip r:embed="rId4"/>
            <a:stretch>
              <a:fillRect/>
            </a:stretch>
          </p:blipFill>
          <p:spPr>
            <a:xfrm>
              <a:off x="901821" y="7014220"/>
              <a:ext cx="10925644" cy="2384949"/>
            </a:xfrm>
            <a:prstGeom prst="rect">
              <a:avLst/>
            </a:prstGeom>
          </p:spPr>
        </p:pic>
        <p:pic>
          <p:nvPicPr>
            <p:cNvPr id="9" name="图片 8">
              <a:extLst>
                <a:ext uri="{FF2B5EF4-FFF2-40B4-BE49-F238E27FC236}">
                  <a16:creationId xmlns:a16="http://schemas.microsoft.com/office/drawing/2014/main" id="{EEFD2452-E6B1-432C-BD1A-F391F7089102}"/>
                </a:ext>
              </a:extLst>
            </p:cNvPr>
            <p:cNvPicPr>
              <a:picLocks noChangeAspect="1"/>
            </p:cNvPicPr>
            <p:nvPr/>
          </p:nvPicPr>
          <p:blipFill>
            <a:blip r:embed="rId5"/>
            <a:stretch>
              <a:fillRect/>
            </a:stretch>
          </p:blipFill>
          <p:spPr>
            <a:xfrm>
              <a:off x="984250" y="9440418"/>
              <a:ext cx="7895756" cy="1811697"/>
            </a:xfrm>
            <a:prstGeom prst="rect">
              <a:avLst/>
            </a:prstGeom>
          </p:spPr>
        </p:pic>
      </p:grpSp>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2693877" y="118655"/>
            <a:ext cx="14716346" cy="1154162"/>
          </a:xfrm>
        </p:spPr>
        <p:txBody>
          <a:bodyPr/>
          <a:lstStyle/>
          <a:p>
            <a:pPr algn="ctr"/>
            <a:r>
              <a:rPr lang="en-US" altLang="zh-CN" dirty="0"/>
              <a:t>NLI for inferring relations</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38</a:t>
            </a:fld>
            <a:endParaRPr sz="2300" dirty="0">
              <a:latin typeface="Gill Sans MT"/>
              <a:cs typeface="Gill Sans MT"/>
            </a:endParaRPr>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402C8003-ECDD-44A4-BA1E-0AC5BE20E786}"/>
                  </a:ext>
                </a:extLst>
              </p:cNvPr>
              <p:cNvSpPr txBox="1"/>
              <p:nvPr/>
            </p:nvSpPr>
            <p:spPr>
              <a:xfrm>
                <a:off x="298450" y="1956505"/>
                <a:ext cx="11811000" cy="464761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14:m>
                  <m:oMath xmlns:m="http://schemas.openxmlformats.org/officeDocument/2006/math">
                    <m:sSub>
                      <m:sSubPr>
                        <m:ctrlPr>
                          <a:rPr lang="en-US" altLang="zh-CN" sz="4000" i="1" smtClean="0">
                            <a:latin typeface="Cambria Math" panose="02040503050406030204" pitchFamily="18" charset="0"/>
                          </a:rPr>
                        </m:ctrlPr>
                      </m:sSubPr>
                      <m:e>
                        <m:r>
                          <m:rPr>
                            <m:nor/>
                          </m:rPr>
                          <a:rPr lang="en-US" altLang="zh-CN" sz="4000" dirty="0">
                            <a:latin typeface="Gill Sans MT" panose="020B0502020104020203" pitchFamily="34" charset="0"/>
                          </a:rPr>
                          <m:t>P</m:t>
                        </m:r>
                      </m:e>
                      <m:sub>
                        <m:r>
                          <m:rPr>
                            <m:nor/>
                          </m:rPr>
                          <a:rPr lang="en-US" altLang="zh-CN" sz="4000" dirty="0">
                            <a:latin typeface="Gill Sans MT" panose="020B0502020104020203" pitchFamily="34" charset="0"/>
                          </a:rPr>
                          <m:t>NLI</m:t>
                        </m:r>
                      </m:sub>
                    </m:sSub>
                  </m:oMath>
                </a14:m>
                <a:r>
                  <a:rPr lang="en-US" altLang="zh-CN" sz="4000" dirty="0">
                    <a:latin typeface="Gill Sans MT" panose="020B0502020104020203" pitchFamily="34" charset="0"/>
                  </a:rPr>
                  <a:t> just makes use of the entailment probability</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No relation</a:t>
                </a:r>
                <a:r>
                  <a:rPr lang="zh-CN" altLang="en-US" sz="4000" dirty="0">
                    <a:latin typeface="Gill Sans MT" panose="020B0502020104020203" pitchFamily="34" charset="0"/>
                  </a:rPr>
                  <a:t>：</a:t>
                </a:r>
                <a:endParaRPr lang="en-US" altLang="zh-CN" sz="4000" dirty="0">
                  <a:latin typeface="Gill Sans MT" panose="020B0502020104020203" pitchFamily="34" charset="0"/>
                </a:endParaRPr>
              </a:p>
              <a:p>
                <a:pPr marL="1200150" lvl="1"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template-based detection</a:t>
                </a:r>
              </a:p>
              <a:p>
                <a:pPr marL="742950" indent="-742950">
                  <a:lnSpc>
                    <a:spcPct val="150000"/>
                  </a:lnSpc>
                  <a:buClr>
                    <a:srgbClr val="0000FF"/>
                  </a:buClr>
                  <a:buFont typeface="Wingdings" panose="05000000000000000000" pitchFamily="2" charset="2"/>
                  <a:buChar char="l"/>
                </a:pPr>
                <a:endParaRPr lang="en-US" altLang="zh-CN" sz="4000" dirty="0">
                  <a:latin typeface="Gill Sans MT" panose="020B0502020104020203" pitchFamily="34" charset="0"/>
                </a:endParaRPr>
              </a:p>
              <a:p>
                <a:pPr marL="742950" indent="-742950">
                  <a:lnSpc>
                    <a:spcPct val="150000"/>
                  </a:lnSpc>
                  <a:buClr>
                    <a:srgbClr val="0000FF"/>
                  </a:buClr>
                  <a:buFont typeface="Wingdings" panose="05000000000000000000" pitchFamily="2" charset="2"/>
                  <a:buChar char="l"/>
                </a:pPr>
                <a:endParaRPr lang="en-US" altLang="zh-CN" sz="4000" dirty="0">
                  <a:latin typeface="Gill Sans MT" panose="020B0502020104020203" pitchFamily="34" charset="0"/>
                </a:endParaRPr>
              </a:p>
            </p:txBody>
          </p:sp>
        </mc:Choice>
        <mc:Fallback>
          <p:sp>
            <p:nvSpPr>
              <p:cNvPr id="13" name="文本框 12">
                <a:extLst>
                  <a:ext uri="{FF2B5EF4-FFF2-40B4-BE49-F238E27FC236}">
                    <a16:creationId xmlns:a16="http://schemas.microsoft.com/office/drawing/2014/main" id="{402C8003-ECDD-44A4-BA1E-0AC5BE20E786}"/>
                  </a:ext>
                </a:extLst>
              </p:cNvPr>
              <p:cNvSpPr txBox="1">
                <a:spLocks noRot="1" noChangeAspect="1" noMove="1" noResize="1" noEditPoints="1" noAdjustHandles="1" noChangeArrowheads="1" noChangeShapeType="1" noTextEdit="1"/>
              </p:cNvSpPr>
              <p:nvPr/>
            </p:nvSpPr>
            <p:spPr>
              <a:xfrm>
                <a:off x="298450" y="1956505"/>
                <a:ext cx="11811000" cy="4647619"/>
              </a:xfrm>
              <a:prstGeom prst="rect">
                <a:avLst/>
              </a:prstGeom>
              <a:blipFill>
                <a:blip r:embed="rId6"/>
                <a:stretch>
                  <a:fillRect l="-165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29F4226-1B89-4E03-A6E7-1039FDE95B94}"/>
              </a:ext>
            </a:extLst>
          </p:cNvPr>
          <p:cNvSpPr/>
          <p:nvPr/>
        </p:nvSpPr>
        <p:spPr>
          <a:xfrm>
            <a:off x="2223546" y="5269471"/>
            <a:ext cx="5562600" cy="914400"/>
          </a:xfrm>
          <a:prstGeom prst="roundRect">
            <a:avLst/>
          </a:prstGeom>
          <a:solidFill>
            <a:srgbClr val="0099FF">
              <a:alpha val="30000"/>
            </a:srgbClr>
          </a:solidFill>
          <a:ln>
            <a:solidFill>
              <a:srgbClr val="FF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prstClr val="black"/>
                </a:solidFill>
                <a:latin typeface="Gill Sans MT" panose="020B0502020104020203" pitchFamily="34" charset="0"/>
              </a:rPr>
              <a:t>NO-RELATION</a:t>
            </a:r>
            <a:endParaRPr lang="zh-CN" altLang="en-US" dirty="0"/>
          </a:p>
        </p:txBody>
      </p:sp>
      <p:sp>
        <p:nvSpPr>
          <p:cNvPr id="18" name="矩形: 圆角 17">
            <a:extLst>
              <a:ext uri="{FF2B5EF4-FFF2-40B4-BE49-F238E27FC236}">
                <a16:creationId xmlns:a16="http://schemas.microsoft.com/office/drawing/2014/main" id="{A6775182-46ED-4304-98B8-78E2C7E3E68F}"/>
              </a:ext>
            </a:extLst>
          </p:cNvPr>
          <p:cNvSpPr/>
          <p:nvPr/>
        </p:nvSpPr>
        <p:spPr>
          <a:xfrm>
            <a:off x="696244" y="8394306"/>
            <a:ext cx="8991600" cy="914400"/>
          </a:xfrm>
          <a:prstGeom prst="roundRect">
            <a:avLst/>
          </a:prstGeom>
          <a:solidFill>
            <a:srgbClr val="0099FF">
              <a:alpha val="30000"/>
            </a:srgbClr>
          </a:solidFill>
          <a:ln>
            <a:solidFill>
              <a:srgbClr val="FF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prstClr val="black"/>
                </a:solidFill>
                <a:latin typeface="Gill Sans MT" panose="020B0502020104020203" pitchFamily="34" charset="0"/>
              </a:rPr>
              <a:t>{subj} and {obj} are not related.</a:t>
            </a:r>
            <a:endParaRPr lang="zh-CN" altLang="en-US" dirty="0"/>
          </a:p>
        </p:txBody>
      </p:sp>
      <p:sp>
        <p:nvSpPr>
          <p:cNvPr id="19" name="箭头: 下 18">
            <a:extLst>
              <a:ext uri="{FF2B5EF4-FFF2-40B4-BE49-F238E27FC236}">
                <a16:creationId xmlns:a16="http://schemas.microsoft.com/office/drawing/2014/main" id="{7A114EC8-B9E4-486B-B3F2-33A122803ABA}"/>
              </a:ext>
            </a:extLst>
          </p:cNvPr>
          <p:cNvSpPr/>
          <p:nvPr/>
        </p:nvSpPr>
        <p:spPr>
          <a:xfrm>
            <a:off x="4509546" y="6717271"/>
            <a:ext cx="685800" cy="1066800"/>
          </a:xfrm>
          <a:prstGeom prst="downArrow">
            <a:avLst/>
          </a:prstGeom>
          <a:solidFill>
            <a:srgbClr val="0000FF">
              <a:alpha val="30000"/>
            </a:srgbClr>
          </a:solidFill>
          <a:ln>
            <a:solidFill>
              <a:srgbClr val="FF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7528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077D076D-5048-488E-AEDC-BB2B853FC69C}"/>
              </a:ext>
            </a:extLst>
          </p:cNvPr>
          <p:cNvGrpSpPr/>
          <p:nvPr/>
        </p:nvGrpSpPr>
        <p:grpSpPr>
          <a:xfrm>
            <a:off x="9460992" y="4511675"/>
            <a:ext cx="10667238" cy="5262377"/>
            <a:chOff x="222250" y="5604162"/>
            <a:chExt cx="11605215" cy="5647953"/>
          </a:xfrm>
        </p:grpSpPr>
        <p:pic>
          <p:nvPicPr>
            <p:cNvPr id="6" name="图片 5">
              <a:extLst>
                <a:ext uri="{FF2B5EF4-FFF2-40B4-BE49-F238E27FC236}">
                  <a16:creationId xmlns:a16="http://schemas.microsoft.com/office/drawing/2014/main" id="{0B42BBD0-57FA-41D3-9EC7-5EE9D28DF9C9}"/>
                </a:ext>
              </a:extLst>
            </p:cNvPr>
            <p:cNvPicPr>
              <a:picLocks noChangeAspect="1"/>
            </p:cNvPicPr>
            <p:nvPr/>
          </p:nvPicPr>
          <p:blipFill>
            <a:blip r:embed="rId3">
              <a:grayscl/>
            </a:blip>
            <a:stretch>
              <a:fillRect/>
            </a:stretch>
          </p:blipFill>
          <p:spPr>
            <a:xfrm>
              <a:off x="222250" y="5604162"/>
              <a:ext cx="9067800" cy="1672341"/>
            </a:xfrm>
            <a:prstGeom prst="rect">
              <a:avLst/>
            </a:prstGeom>
          </p:spPr>
        </p:pic>
        <p:pic>
          <p:nvPicPr>
            <p:cNvPr id="8" name="图片 7">
              <a:extLst>
                <a:ext uri="{FF2B5EF4-FFF2-40B4-BE49-F238E27FC236}">
                  <a16:creationId xmlns:a16="http://schemas.microsoft.com/office/drawing/2014/main" id="{99728B3B-7B0B-4BD1-8E16-394B20FA68D0}"/>
                </a:ext>
              </a:extLst>
            </p:cNvPr>
            <p:cNvPicPr>
              <a:picLocks noChangeAspect="1"/>
            </p:cNvPicPr>
            <p:nvPr/>
          </p:nvPicPr>
          <p:blipFill>
            <a:blip r:embed="rId4"/>
            <a:stretch>
              <a:fillRect/>
            </a:stretch>
          </p:blipFill>
          <p:spPr>
            <a:xfrm>
              <a:off x="901821" y="7014220"/>
              <a:ext cx="10925644" cy="2384949"/>
            </a:xfrm>
            <a:prstGeom prst="rect">
              <a:avLst/>
            </a:prstGeom>
          </p:spPr>
        </p:pic>
        <p:pic>
          <p:nvPicPr>
            <p:cNvPr id="9" name="图片 8">
              <a:extLst>
                <a:ext uri="{FF2B5EF4-FFF2-40B4-BE49-F238E27FC236}">
                  <a16:creationId xmlns:a16="http://schemas.microsoft.com/office/drawing/2014/main" id="{EEFD2452-E6B1-432C-BD1A-F391F7089102}"/>
                </a:ext>
              </a:extLst>
            </p:cNvPr>
            <p:cNvPicPr>
              <a:picLocks noChangeAspect="1"/>
            </p:cNvPicPr>
            <p:nvPr/>
          </p:nvPicPr>
          <p:blipFill>
            <a:blip r:embed="rId5"/>
            <a:stretch>
              <a:fillRect/>
            </a:stretch>
          </p:blipFill>
          <p:spPr>
            <a:xfrm>
              <a:off x="984250" y="9440418"/>
              <a:ext cx="7895756" cy="1811697"/>
            </a:xfrm>
            <a:prstGeom prst="rect">
              <a:avLst/>
            </a:prstGeom>
          </p:spPr>
        </p:pic>
      </p:grpSp>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2693877" y="118655"/>
            <a:ext cx="14716346" cy="1154162"/>
          </a:xfrm>
        </p:spPr>
        <p:txBody>
          <a:bodyPr/>
          <a:lstStyle/>
          <a:p>
            <a:pPr algn="ctr"/>
            <a:r>
              <a:rPr lang="en-US" altLang="zh-CN" dirty="0"/>
              <a:t>NLI for inferring relations</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39</a:t>
            </a:fld>
            <a:endParaRPr sz="2300" dirty="0">
              <a:latin typeface="Gill Sans MT"/>
              <a:cs typeface="Gill Sans MT"/>
            </a:endParaRPr>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402C8003-ECDD-44A4-BA1E-0AC5BE20E786}"/>
                  </a:ext>
                </a:extLst>
              </p:cNvPr>
              <p:cNvSpPr txBox="1"/>
              <p:nvPr/>
            </p:nvSpPr>
            <p:spPr>
              <a:xfrm>
                <a:off x="298450" y="1956505"/>
                <a:ext cx="11811000" cy="464761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14:m>
                  <m:oMath xmlns:m="http://schemas.openxmlformats.org/officeDocument/2006/math">
                    <m:sSub>
                      <m:sSubPr>
                        <m:ctrlPr>
                          <a:rPr lang="en-US" altLang="zh-CN" sz="4000" i="1" smtClean="0">
                            <a:latin typeface="Cambria Math" panose="02040503050406030204" pitchFamily="18" charset="0"/>
                          </a:rPr>
                        </m:ctrlPr>
                      </m:sSubPr>
                      <m:e>
                        <m:r>
                          <m:rPr>
                            <m:nor/>
                          </m:rPr>
                          <a:rPr lang="en-US" altLang="zh-CN" sz="4000" dirty="0">
                            <a:latin typeface="Gill Sans MT" panose="020B0502020104020203" pitchFamily="34" charset="0"/>
                          </a:rPr>
                          <m:t>P</m:t>
                        </m:r>
                      </m:e>
                      <m:sub>
                        <m:r>
                          <m:rPr>
                            <m:nor/>
                          </m:rPr>
                          <a:rPr lang="en-US" altLang="zh-CN" sz="4000" dirty="0">
                            <a:latin typeface="Gill Sans MT" panose="020B0502020104020203" pitchFamily="34" charset="0"/>
                          </a:rPr>
                          <m:t>NLI</m:t>
                        </m:r>
                      </m:sub>
                    </m:sSub>
                  </m:oMath>
                </a14:m>
                <a:r>
                  <a:rPr lang="en-US" altLang="zh-CN" sz="4000" dirty="0">
                    <a:latin typeface="Gill Sans MT" panose="020B0502020104020203" pitchFamily="34" charset="0"/>
                  </a:rPr>
                  <a:t> just makes use of the entailment probability</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No relation</a:t>
                </a:r>
                <a:r>
                  <a:rPr lang="zh-CN" altLang="en-US" sz="4000" dirty="0">
                    <a:latin typeface="Gill Sans MT" panose="020B0502020104020203" pitchFamily="34" charset="0"/>
                  </a:rPr>
                  <a:t>：</a:t>
                </a:r>
                <a:endParaRPr lang="en-US" altLang="zh-CN" sz="4000" dirty="0">
                  <a:latin typeface="Gill Sans MT" panose="020B0502020104020203" pitchFamily="34" charset="0"/>
                </a:endParaRPr>
              </a:p>
              <a:p>
                <a:pPr marL="1200150" lvl="1" indent="-742950">
                  <a:lnSpc>
                    <a:spcPct val="150000"/>
                  </a:lnSpc>
                  <a:buClr>
                    <a:srgbClr val="0000FF"/>
                  </a:buClr>
                  <a:buFont typeface="Wingdings" panose="05000000000000000000" pitchFamily="2" charset="2"/>
                  <a:buChar char="ü"/>
                </a:pPr>
                <a:r>
                  <a:rPr lang="en-US" altLang="zh-CN" sz="4000" dirty="0">
                    <a:latin typeface="Gill Sans MT" panose="020B0502020104020203" pitchFamily="34" charset="0"/>
                  </a:rPr>
                  <a:t>Template-based detection</a:t>
                </a:r>
              </a:p>
              <a:p>
                <a:pPr marL="1200150" lvl="1" indent="-742950">
                  <a:lnSpc>
                    <a:spcPct val="150000"/>
                  </a:lnSpc>
                  <a:buClr>
                    <a:srgbClr val="0000FF"/>
                  </a:buClr>
                  <a:buFont typeface="Wingdings" panose="05000000000000000000" pitchFamily="2" charset="2"/>
                  <a:buChar char="ü"/>
                </a:pPr>
                <a:r>
                  <a:rPr lang="en-US" altLang="zh-CN" sz="4000" dirty="0">
                    <a:latin typeface="Gill Sans MT" panose="020B0502020104020203" pitchFamily="34" charset="0"/>
                  </a:rPr>
                  <a:t>In threshold-based detection</a:t>
                </a:r>
              </a:p>
              <a:p>
                <a:pPr marL="742950" indent="-742950">
                  <a:lnSpc>
                    <a:spcPct val="150000"/>
                  </a:lnSpc>
                  <a:buClr>
                    <a:srgbClr val="0000FF"/>
                  </a:buClr>
                  <a:buFont typeface="Wingdings" panose="05000000000000000000" pitchFamily="2" charset="2"/>
                  <a:buChar char="l"/>
                </a:pPr>
                <a:endParaRPr lang="en-US" altLang="zh-CN" sz="4000" dirty="0">
                  <a:latin typeface="Gill Sans MT" panose="020B0502020104020203" pitchFamily="34" charset="0"/>
                </a:endParaRPr>
              </a:p>
            </p:txBody>
          </p:sp>
        </mc:Choice>
        <mc:Fallback>
          <p:sp>
            <p:nvSpPr>
              <p:cNvPr id="13" name="文本框 12">
                <a:extLst>
                  <a:ext uri="{FF2B5EF4-FFF2-40B4-BE49-F238E27FC236}">
                    <a16:creationId xmlns:a16="http://schemas.microsoft.com/office/drawing/2014/main" id="{402C8003-ECDD-44A4-BA1E-0AC5BE20E786}"/>
                  </a:ext>
                </a:extLst>
              </p:cNvPr>
              <p:cNvSpPr txBox="1">
                <a:spLocks noRot="1" noChangeAspect="1" noMove="1" noResize="1" noEditPoints="1" noAdjustHandles="1" noChangeArrowheads="1" noChangeShapeType="1" noTextEdit="1"/>
              </p:cNvSpPr>
              <p:nvPr/>
            </p:nvSpPr>
            <p:spPr>
              <a:xfrm>
                <a:off x="298450" y="1956505"/>
                <a:ext cx="11811000" cy="4647619"/>
              </a:xfrm>
              <a:prstGeom prst="rect">
                <a:avLst/>
              </a:prstGeom>
              <a:blipFill>
                <a:blip r:embed="rId6"/>
                <a:stretch>
                  <a:fillRect l="-16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1780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5307770" y="244475"/>
            <a:ext cx="9488560" cy="1154162"/>
          </a:xfrm>
        </p:spPr>
        <p:txBody>
          <a:bodyPr/>
          <a:lstStyle/>
          <a:p>
            <a:pPr algn="ctr"/>
            <a:r>
              <a:rPr lang="en-US" altLang="zh-CN" dirty="0"/>
              <a:t>Task augmentation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a:t>
            </a:fld>
            <a:endParaRPr sz="2300" dirty="0">
              <a:latin typeface="Gill Sans MT"/>
              <a:cs typeface="Gill Sans MT"/>
            </a:endParaRPr>
          </a:p>
        </p:txBody>
      </p:sp>
      <p:sp>
        <p:nvSpPr>
          <p:cNvPr id="6" name="文本框 5">
            <a:extLst>
              <a:ext uri="{FF2B5EF4-FFF2-40B4-BE49-F238E27FC236}">
                <a16:creationId xmlns:a16="http://schemas.microsoft.com/office/drawing/2014/main" id="{A6022E80-12CE-4CB4-8B74-0E7EBB9E8F86}"/>
              </a:ext>
            </a:extLst>
          </p:cNvPr>
          <p:cNvSpPr txBox="1"/>
          <p:nvPr/>
        </p:nvSpPr>
        <p:spPr>
          <a:xfrm>
            <a:off x="10661650" y="2657250"/>
            <a:ext cx="9829800" cy="6816481"/>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Auxiliary task</a:t>
            </a:r>
            <a:r>
              <a:rPr lang="zh-CN" altLang="en-US" sz="4400" dirty="0">
                <a:latin typeface="Gill Sans MT" panose="020B0502020104020203" pitchFamily="34" charset="0"/>
              </a:rPr>
              <a:t>：</a:t>
            </a:r>
            <a:r>
              <a:rPr lang="en-US" altLang="zh-CN" sz="4400" dirty="0">
                <a:latin typeface="Gill Sans MT" panose="020B0502020104020203" pitchFamily="34" charset="0"/>
              </a:rPr>
              <a:t>NLI</a:t>
            </a:r>
          </a:p>
          <a:p>
            <a:pPr marL="742950" indent="-742950">
              <a:lnSpc>
                <a:spcPct val="150000"/>
              </a:lnSpc>
              <a:buClr>
                <a:srgbClr val="0000FF"/>
              </a:buClr>
              <a:buFont typeface="Wingdings" panose="05000000000000000000" pitchFamily="2" charset="2"/>
              <a:buChar char="l"/>
            </a:pPr>
            <a:r>
              <a:rPr lang="fr-FR" altLang="zh-CN" sz="4400" dirty="0">
                <a:latin typeface="Gill Sans MT" panose="020B0502020104020203" pitchFamily="34" charset="0"/>
              </a:rPr>
              <a:t>pre-trained T5-3B MNLI</a:t>
            </a:r>
          </a:p>
          <a:p>
            <a:pPr marL="1200150" lvl="1" indent="-742950">
              <a:lnSpc>
                <a:spcPct val="150000"/>
              </a:lnSpc>
              <a:buClr>
                <a:srgbClr val="0000FF"/>
              </a:buClr>
              <a:buFont typeface="Wingdings" panose="05000000000000000000" pitchFamily="2" charset="2"/>
              <a:buChar char="ü"/>
            </a:pPr>
            <a:r>
              <a:rPr lang="en-US" altLang="zh-CN" sz="4400" dirty="0">
                <a:latin typeface="Gill Sans MT" panose="020B0502020104020203" pitchFamily="34" charset="0"/>
              </a:rPr>
              <a:t>(</a:t>
            </a:r>
            <a:r>
              <a:rPr lang="en-US" altLang="zh-CN" sz="4400" dirty="0" err="1">
                <a:latin typeface="Gill Sans MT" panose="020B0502020104020203" pitchFamily="34" charset="0"/>
              </a:rPr>
              <a:t>sentA</a:t>
            </a:r>
            <a:r>
              <a:rPr lang="en-US" altLang="zh-CN" sz="4400" dirty="0">
                <a:latin typeface="Gill Sans MT" panose="020B0502020104020203" pitchFamily="34" charset="0"/>
              </a:rPr>
              <a:t>; </a:t>
            </a:r>
            <a:r>
              <a:rPr lang="en-US" altLang="zh-CN" sz="4400" dirty="0" err="1">
                <a:latin typeface="Gill Sans MT" panose="020B0502020104020203" pitchFamily="34" charset="0"/>
              </a:rPr>
              <a:t>sentB</a:t>
            </a:r>
            <a:r>
              <a:rPr lang="en-US" altLang="zh-CN" sz="4400" dirty="0">
                <a:latin typeface="Gill Sans MT" panose="020B0502020104020203" pitchFamily="34" charset="0"/>
              </a:rPr>
              <a:t>)</a:t>
            </a:r>
            <a:r>
              <a:rPr lang="en-US" altLang="zh-CN" sz="4400" dirty="0">
                <a:latin typeface="Gill Sans MT" panose="020B0502020104020203" pitchFamily="34" charset="0"/>
                <a:sym typeface="Wingdings" panose="05000000000000000000" pitchFamily="2" charset="2"/>
              </a:rPr>
              <a:t></a:t>
            </a:r>
            <a:r>
              <a:rPr lang="en-US" altLang="zh-CN" sz="4400" dirty="0">
                <a:latin typeface="Gill Sans MT" panose="020B0502020104020203" pitchFamily="34" charset="0"/>
              </a:rPr>
              <a:t>label</a:t>
            </a:r>
          </a:p>
          <a:p>
            <a:pPr marL="1200150" lvl="1" indent="-742950">
              <a:lnSpc>
                <a:spcPct val="150000"/>
              </a:lnSpc>
              <a:buClr>
                <a:srgbClr val="0000FF"/>
              </a:buClr>
              <a:buFont typeface="Wingdings" panose="05000000000000000000" pitchFamily="2" charset="2"/>
              <a:buChar char="ü"/>
            </a:pPr>
            <a:r>
              <a:rPr lang="en-US" altLang="zh-CN" sz="4400" dirty="0">
                <a:latin typeface="Gill Sans MT" panose="020B0502020104020203" pitchFamily="34" charset="0"/>
              </a:rPr>
              <a:t>(</a:t>
            </a:r>
            <a:r>
              <a:rPr lang="en-US" altLang="zh-CN" sz="4400" dirty="0" err="1">
                <a:latin typeface="Gill Sans MT" panose="020B0502020104020203" pitchFamily="34" charset="0"/>
              </a:rPr>
              <a:t>label;sentA</a:t>
            </a:r>
            <a:r>
              <a:rPr lang="en-US" altLang="zh-CN" sz="4400" dirty="0">
                <a:latin typeface="Gill Sans MT" panose="020B0502020104020203" pitchFamily="34" charset="0"/>
              </a:rPr>
              <a:t>)</a:t>
            </a:r>
            <a:r>
              <a:rPr lang="en-US" altLang="zh-CN" sz="4400" dirty="0">
                <a:latin typeface="Gill Sans MT" panose="020B0502020104020203" pitchFamily="34" charset="0"/>
                <a:sym typeface="Wingdings" panose="05000000000000000000" pitchFamily="2" charset="2"/>
              </a:rPr>
              <a:t>  </a:t>
            </a:r>
            <a:r>
              <a:rPr lang="en-US" altLang="zh-CN" sz="4400" dirty="0" err="1">
                <a:latin typeface="Gill Sans MT" panose="020B0502020104020203" pitchFamily="34" charset="0"/>
              </a:rPr>
              <a:t>sentB</a:t>
            </a:r>
            <a:endParaRPr lang="en-US" altLang="zh-CN" sz="4400" dirty="0">
              <a:latin typeface="Gill Sans MT" panose="020B0502020104020203" pitchFamily="34" charset="0"/>
            </a:endParaRP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NLI classifier to filter examples</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fine-tuning :MNLI + task augmentation dataset</a:t>
            </a:r>
          </a:p>
        </p:txBody>
      </p:sp>
      <p:pic>
        <p:nvPicPr>
          <p:cNvPr id="5" name="图片 4">
            <a:extLst>
              <a:ext uri="{FF2B5EF4-FFF2-40B4-BE49-F238E27FC236}">
                <a16:creationId xmlns:a16="http://schemas.microsoft.com/office/drawing/2014/main" id="{15456957-A26C-4698-ABEB-55E5915810AA}"/>
              </a:ext>
            </a:extLst>
          </p:cNvPr>
          <p:cNvPicPr>
            <a:picLocks noChangeAspect="1"/>
          </p:cNvPicPr>
          <p:nvPr/>
        </p:nvPicPr>
        <p:blipFill rotWithShape="1">
          <a:blip r:embed="rId3"/>
          <a:srcRect l="6824" r="40128"/>
          <a:stretch/>
        </p:blipFill>
        <p:spPr>
          <a:xfrm>
            <a:off x="-6350" y="2681937"/>
            <a:ext cx="10031667" cy="6324600"/>
          </a:xfrm>
          <a:prstGeom prst="rect">
            <a:avLst/>
          </a:prstGeom>
        </p:spPr>
      </p:pic>
    </p:spTree>
    <p:extLst>
      <p:ext uri="{BB962C8B-B14F-4D97-AF65-F5344CB8AC3E}">
        <p14:creationId xmlns:p14="http://schemas.microsoft.com/office/powerpoint/2010/main" val="1743633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251104" y="168275"/>
            <a:ext cx="11774560" cy="1154162"/>
          </a:xfrm>
        </p:spPr>
        <p:txBody>
          <a:bodyPr/>
          <a:lstStyle/>
          <a:p>
            <a:pPr algn="ctr"/>
            <a:r>
              <a:rPr lang="en-US" altLang="zh-CN" dirty="0"/>
              <a:t>Approach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40</a:t>
            </a:fld>
            <a:endParaRPr sz="2300" dirty="0">
              <a:latin typeface="Gill Sans MT"/>
              <a:cs typeface="Gill Sans MT"/>
            </a:endParaRPr>
          </a:p>
        </p:txBody>
      </p:sp>
      <p:pic>
        <p:nvPicPr>
          <p:cNvPr id="3" name="图片 2">
            <a:extLst>
              <a:ext uri="{FF2B5EF4-FFF2-40B4-BE49-F238E27FC236}">
                <a16:creationId xmlns:a16="http://schemas.microsoft.com/office/drawing/2014/main" id="{881F323D-1672-4222-B701-AA7CC5529432}"/>
              </a:ext>
            </a:extLst>
          </p:cNvPr>
          <p:cNvPicPr>
            <a:picLocks noChangeAspect="1"/>
          </p:cNvPicPr>
          <p:nvPr/>
        </p:nvPicPr>
        <p:blipFill>
          <a:blip r:embed="rId3"/>
          <a:stretch>
            <a:fillRect/>
          </a:stretch>
        </p:blipFill>
        <p:spPr>
          <a:xfrm>
            <a:off x="260350" y="1387650"/>
            <a:ext cx="19583400" cy="9365356"/>
          </a:xfrm>
          <a:prstGeom prst="rect">
            <a:avLst/>
          </a:prstGeom>
        </p:spPr>
      </p:pic>
    </p:spTree>
    <p:extLst>
      <p:ext uri="{BB962C8B-B14F-4D97-AF65-F5344CB8AC3E}">
        <p14:creationId xmlns:p14="http://schemas.microsoft.com/office/powerpoint/2010/main" val="2999172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2693877" y="118655"/>
            <a:ext cx="14716346" cy="1154162"/>
          </a:xfrm>
        </p:spPr>
        <p:txBody>
          <a:bodyPr/>
          <a:lstStyle/>
          <a:p>
            <a:pPr algn="ctr"/>
            <a:r>
              <a:rPr lang="en-US" altLang="zh-CN" dirty="0"/>
              <a:t>Few-Shot relation extraction</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41</a:t>
            </a:fld>
            <a:endParaRPr sz="2300" dirty="0">
              <a:latin typeface="Gill Sans MT"/>
              <a:cs typeface="Gill Sans MT"/>
            </a:endParaRPr>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402C8003-ECDD-44A4-BA1E-0AC5BE20E786}"/>
                  </a:ext>
                </a:extLst>
              </p:cNvPr>
              <p:cNvSpPr txBox="1"/>
              <p:nvPr/>
            </p:nvSpPr>
            <p:spPr>
              <a:xfrm>
                <a:off x="2606652" y="2073275"/>
                <a:ext cx="17497448" cy="829380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14:m>
                  <m:oMath xmlns:m="http://schemas.openxmlformats.org/officeDocument/2006/math">
                    <m:r>
                      <a:rPr lang="en-US" altLang="zh-CN" sz="4000" i="1" smtClean="0">
                        <a:latin typeface="Cambria Math" panose="02040503050406030204" pitchFamily="18" charset="0"/>
                      </a:rPr>
                      <m:t>𝑙𝑎𝑏𝑒𝑙𝑙𝑒𝑑</m:t>
                    </m:r>
                    <m:r>
                      <a:rPr lang="en-US" altLang="zh-CN" sz="4000" i="1" smtClean="0">
                        <a:latin typeface="Cambria Math" panose="02040503050406030204" pitchFamily="18" charset="0"/>
                      </a:rPr>
                      <m:t> </m:t>
                    </m:r>
                    <m:r>
                      <a:rPr lang="en-US" altLang="zh-CN" sz="4000" i="1" smtClean="0">
                        <a:latin typeface="Cambria Math" panose="02040503050406030204" pitchFamily="18" charset="0"/>
                      </a:rPr>
                      <m:t>𝑟𝑒𝑙𝑎𝑡𝑖𝑜𝑛</m:t>
                    </m:r>
                    <m:r>
                      <a:rPr lang="en-US" altLang="zh-CN" sz="4000" i="1" smtClean="0">
                        <a:latin typeface="Cambria Math" panose="02040503050406030204" pitchFamily="18" charset="0"/>
                      </a:rPr>
                      <m:t> </m:t>
                    </m:r>
                    <m:r>
                      <a:rPr lang="en-US" altLang="zh-CN" sz="4000" i="1" smtClean="0">
                        <a:latin typeface="Cambria Math" panose="02040503050406030204" pitchFamily="18" charset="0"/>
                      </a:rPr>
                      <m:t>𝑒𝑥𝑎𝑚𝑝𝑙𝑒𝑠</m:t>
                    </m:r>
                    <m:r>
                      <a:rPr lang="en-US" altLang="zh-CN" sz="4000" b="0" i="1" smtClean="0">
                        <a:latin typeface="Cambria Math" panose="02040503050406030204" pitchFamily="18" charset="0"/>
                      </a:rPr>
                      <m:t> →</m:t>
                    </m:r>
                    <m:r>
                      <a:rPr lang="en-US" altLang="zh-CN" sz="4000" i="1">
                        <a:latin typeface="Cambria Math" panose="02040503050406030204" pitchFamily="18" charset="0"/>
                      </a:rPr>
                      <m:t>𝑙𝑎𝑏𝑒𝑙𝑙𝑒𝑑</m:t>
                    </m:r>
                    <m:r>
                      <a:rPr lang="en-US" altLang="zh-CN" sz="4000" i="1">
                        <a:latin typeface="Cambria Math" panose="02040503050406030204" pitchFamily="18" charset="0"/>
                      </a:rPr>
                      <m:t> </m:t>
                    </m:r>
                    <m:r>
                      <a:rPr lang="en-US" altLang="zh-CN" sz="4000" i="1">
                        <a:latin typeface="Cambria Math" panose="02040503050406030204" pitchFamily="18" charset="0"/>
                      </a:rPr>
                      <m:t>𝑒𝑛𝑡𝑎𝑖𝑙𝑚𝑒𝑛𝑡</m:t>
                    </m:r>
                    <m:r>
                      <a:rPr lang="en-US" altLang="zh-CN" sz="4000" b="0" i="1" smtClean="0">
                        <a:latin typeface="Cambria Math" panose="02040503050406030204" pitchFamily="18" charset="0"/>
                      </a:rPr>
                      <m:t> </m:t>
                    </m:r>
                    <m:r>
                      <a:rPr lang="en-US" altLang="zh-CN" sz="4000" i="1">
                        <a:latin typeface="Cambria Math" panose="02040503050406030204" pitchFamily="18" charset="0"/>
                      </a:rPr>
                      <m:t>𝑝𝑎𝑖𝑟𝑠</m:t>
                    </m:r>
                  </m:oMath>
                </a14:m>
                <a:endParaRPr lang="en-US" altLang="zh-CN" sz="4000" i="1" dirty="0">
                  <a:latin typeface="Gill Sans MT" panose="020B0502020104020203" pitchFamily="34" charset="0"/>
                </a:endParaRP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Positive relation example</a:t>
                </a:r>
                <a:r>
                  <a:rPr lang="zh-CN" altLang="en-US" sz="4000" dirty="0">
                    <a:latin typeface="Gill Sans MT" panose="020B0502020104020203" pitchFamily="34" charset="0"/>
                  </a:rPr>
                  <a:t>：</a:t>
                </a:r>
                <a:endParaRPr lang="en-US" altLang="zh-CN" sz="4000" dirty="0">
                  <a:latin typeface="Gill Sans MT" panose="020B0502020104020203" pitchFamily="34" charset="0"/>
                </a:endParaRPr>
              </a:p>
              <a:p>
                <a:pPr marL="1200150" lvl="1" indent="-742950">
                  <a:lnSpc>
                    <a:spcPct val="150000"/>
                  </a:lnSpc>
                  <a:buClr>
                    <a:srgbClr val="0000FF"/>
                  </a:buClr>
                  <a:buFont typeface="Wingdings" panose="05000000000000000000" pitchFamily="2" charset="2"/>
                  <a:buChar char="ü"/>
                </a:pPr>
                <a:r>
                  <a:rPr lang="en-US" altLang="zh-CN" sz="4000" dirty="0">
                    <a:latin typeface="Gill Sans MT" panose="020B0502020104020203" pitchFamily="34" charset="0"/>
                  </a:rPr>
                  <a:t>One </a:t>
                </a:r>
                <a:r>
                  <a:rPr lang="en-US" altLang="zh-CN" sz="4000" dirty="0">
                    <a:solidFill>
                      <a:srgbClr val="0000FF"/>
                    </a:solidFill>
                    <a:latin typeface="Gill Sans MT" panose="020B0502020104020203" pitchFamily="34" charset="0"/>
                  </a:rPr>
                  <a:t>entailment</a:t>
                </a:r>
                <a:r>
                  <a:rPr lang="en-US" altLang="zh-CN" sz="4000" dirty="0">
                    <a:latin typeface="Gill Sans MT" panose="020B0502020104020203" pitchFamily="34" charset="0"/>
                  </a:rPr>
                  <a:t> instance</a:t>
                </a:r>
              </a:p>
              <a:p>
                <a:pPr marL="1200150" lvl="1" indent="-742950">
                  <a:lnSpc>
                    <a:spcPct val="150000"/>
                  </a:lnSpc>
                  <a:buClr>
                    <a:srgbClr val="0000FF"/>
                  </a:buClr>
                  <a:buFont typeface="Wingdings" panose="05000000000000000000" pitchFamily="2" charset="2"/>
                  <a:buChar char="ü"/>
                </a:pPr>
                <a:r>
                  <a:rPr lang="en-US" altLang="zh-CN" sz="4000" dirty="0">
                    <a:latin typeface="Gill Sans MT" panose="020B0502020104020203" pitchFamily="34" charset="0"/>
                  </a:rPr>
                  <a:t>One </a:t>
                </a:r>
                <a:r>
                  <a:rPr lang="en-US" altLang="zh-CN" sz="4000" dirty="0">
                    <a:solidFill>
                      <a:srgbClr val="0000FF"/>
                    </a:solidFill>
                    <a:latin typeface="Gill Sans MT" panose="020B0502020104020203" pitchFamily="34" charset="0"/>
                  </a:rPr>
                  <a:t>neutral</a:t>
                </a:r>
                <a:r>
                  <a:rPr lang="en-US" altLang="zh-CN" sz="4000" dirty="0">
                    <a:latin typeface="Gill Sans MT" panose="020B0502020104020203" pitchFamily="34" charset="0"/>
                  </a:rPr>
                  <a:t> premise-hypothesis(random templates)</a:t>
                </a:r>
              </a:p>
              <a:p>
                <a:pPr marL="1200150" lvl="1" indent="-742950">
                  <a:lnSpc>
                    <a:spcPct val="150000"/>
                  </a:lnSpc>
                  <a:buClr>
                    <a:srgbClr val="0000FF"/>
                  </a:buClr>
                  <a:buFont typeface="Wingdings" panose="05000000000000000000" pitchFamily="2" charset="2"/>
                  <a:buChar char="ü"/>
                </a:pPr>
                <a:r>
                  <a:rPr lang="en-US" altLang="zh-CN" sz="4000" dirty="0">
                    <a:latin typeface="Gill Sans MT" panose="020B0502020104020203" pitchFamily="34" charset="0"/>
                  </a:rPr>
                  <a:t>one </a:t>
                </a:r>
                <a:r>
                  <a:rPr lang="en-US" altLang="zh-CN" sz="4000" dirty="0">
                    <a:solidFill>
                      <a:srgbClr val="0000FF"/>
                    </a:solidFill>
                    <a:latin typeface="Gill Sans MT" panose="020B0502020104020203" pitchFamily="34" charset="0"/>
                  </a:rPr>
                  <a:t>contradiction</a:t>
                </a:r>
                <a:r>
                  <a:rPr lang="en-US" altLang="zh-CN" sz="4000" dirty="0">
                    <a:latin typeface="Gill Sans MT" panose="020B0502020104020203" pitchFamily="34" charset="0"/>
                  </a:rPr>
                  <a:t> example using the </a:t>
                </a:r>
                <a:r>
                  <a:rPr lang="en-US" altLang="zh-CN" sz="4000" dirty="0">
                    <a:solidFill>
                      <a:srgbClr val="0000FF"/>
                    </a:solidFill>
                    <a:latin typeface="Gill Sans MT" panose="020B0502020104020203" pitchFamily="34" charset="0"/>
                  </a:rPr>
                  <a:t>no-relation</a:t>
                </a:r>
                <a:r>
                  <a:rPr lang="en-US" altLang="zh-CN" sz="4000" dirty="0">
                    <a:latin typeface="Gill Sans MT" panose="020B0502020104020203" pitchFamily="34" charset="0"/>
                  </a:rPr>
                  <a:t> template</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Negative relation example:</a:t>
                </a:r>
              </a:p>
              <a:p>
                <a:pPr marL="1200150" lvl="1" indent="-742950">
                  <a:lnSpc>
                    <a:spcPct val="150000"/>
                  </a:lnSpc>
                  <a:buClr>
                    <a:srgbClr val="0000FF"/>
                  </a:buClr>
                  <a:buFont typeface="Wingdings" panose="05000000000000000000" pitchFamily="2" charset="2"/>
                  <a:buChar char="ü"/>
                </a:pPr>
                <a:r>
                  <a:rPr lang="en-US" altLang="zh-CN" sz="4000" dirty="0">
                    <a:latin typeface="Gill Sans MT" panose="020B0502020104020203" pitchFamily="34" charset="0"/>
                  </a:rPr>
                  <a:t>One </a:t>
                </a:r>
                <a:r>
                  <a:rPr lang="en-US" altLang="zh-CN" sz="4000" dirty="0">
                    <a:solidFill>
                      <a:srgbClr val="0000FF"/>
                    </a:solidFill>
                    <a:latin typeface="Gill Sans MT" panose="020B0502020104020203" pitchFamily="34" charset="0"/>
                  </a:rPr>
                  <a:t>contradiction</a:t>
                </a:r>
                <a:r>
                  <a:rPr lang="en-US" altLang="zh-CN" sz="4000" dirty="0">
                    <a:latin typeface="Gill Sans MT" panose="020B0502020104020203" pitchFamily="34" charset="0"/>
                  </a:rPr>
                  <a:t> example</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no-relation</a:t>
                </a:r>
              </a:p>
              <a:p>
                <a:pPr marL="1200150" lvl="1" indent="-742950">
                  <a:lnSpc>
                    <a:spcPct val="150000"/>
                  </a:lnSpc>
                  <a:buClr>
                    <a:srgbClr val="0000FF"/>
                  </a:buClr>
                  <a:buFont typeface="Wingdings" panose="05000000000000000000" pitchFamily="2" charset="2"/>
                  <a:buChar char="ü"/>
                </a:pPr>
                <a:r>
                  <a:rPr lang="en-US" altLang="zh-CN" sz="4000" dirty="0">
                    <a:latin typeface="Gill Sans MT" panose="020B0502020104020203" pitchFamily="34" charset="0"/>
                  </a:rPr>
                  <a:t>one entailment example with the no-relation template.</a:t>
                </a:r>
              </a:p>
            </p:txBody>
          </p:sp>
        </mc:Choice>
        <mc:Fallback>
          <p:sp>
            <p:nvSpPr>
              <p:cNvPr id="13" name="文本框 12">
                <a:extLst>
                  <a:ext uri="{FF2B5EF4-FFF2-40B4-BE49-F238E27FC236}">
                    <a16:creationId xmlns:a16="http://schemas.microsoft.com/office/drawing/2014/main" id="{402C8003-ECDD-44A4-BA1E-0AC5BE20E786}"/>
                  </a:ext>
                </a:extLst>
              </p:cNvPr>
              <p:cNvSpPr txBox="1">
                <a:spLocks noRot="1" noChangeAspect="1" noMove="1" noResize="1" noEditPoints="1" noAdjustHandles="1" noChangeArrowheads="1" noChangeShapeType="1" noTextEdit="1"/>
              </p:cNvSpPr>
              <p:nvPr/>
            </p:nvSpPr>
            <p:spPr>
              <a:xfrm>
                <a:off x="2606652" y="2073275"/>
                <a:ext cx="17497448" cy="8293809"/>
              </a:xfrm>
              <a:prstGeom prst="rect">
                <a:avLst/>
              </a:prstGeom>
              <a:blipFill>
                <a:blip r:embed="rId3"/>
                <a:stretch>
                  <a:fillRect l="-1115" b="-24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697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2693877" y="118655"/>
            <a:ext cx="14716346" cy="1154162"/>
          </a:xfrm>
        </p:spPr>
        <p:txBody>
          <a:bodyPr/>
          <a:lstStyle/>
          <a:p>
            <a:pPr algn="ctr"/>
            <a:r>
              <a:rPr lang="en-US" altLang="zh-CN" dirty="0"/>
              <a:t>Dataset and scenarios</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42</a:t>
            </a:fld>
            <a:endParaRPr sz="2300" dirty="0">
              <a:latin typeface="Gill Sans MT"/>
              <a:cs typeface="Gill Sans MT"/>
            </a:endParaRPr>
          </a:p>
        </p:txBody>
      </p:sp>
      <p:sp>
        <p:nvSpPr>
          <p:cNvPr id="13" name="文本框 12">
            <a:extLst>
              <a:ext uri="{FF2B5EF4-FFF2-40B4-BE49-F238E27FC236}">
                <a16:creationId xmlns:a16="http://schemas.microsoft.com/office/drawing/2014/main" id="{402C8003-ECDD-44A4-BA1E-0AC5BE20E786}"/>
              </a:ext>
            </a:extLst>
          </p:cNvPr>
          <p:cNvSpPr txBox="1"/>
          <p:nvPr/>
        </p:nvSpPr>
        <p:spPr>
          <a:xfrm>
            <a:off x="1517650" y="2454275"/>
            <a:ext cx="17497448" cy="829380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Zero shot:</a:t>
            </a:r>
          </a:p>
          <a:p>
            <a:pPr marL="1200150" lvl="1" indent="-742950">
              <a:lnSpc>
                <a:spcPct val="150000"/>
              </a:lnSpc>
              <a:buClr>
                <a:srgbClr val="0000FF"/>
              </a:buClr>
              <a:buFont typeface="Wingdings" panose="05000000000000000000" pitchFamily="2" charset="2"/>
              <a:buChar char="ü"/>
            </a:pPr>
            <a:r>
              <a:rPr lang="en-US" altLang="zh-CN" sz="4000" dirty="0">
                <a:latin typeface="Gill Sans MT" panose="020B0502020104020203" pitchFamily="34" charset="0"/>
              </a:rPr>
              <a:t>no data is available for development(0% split)</a:t>
            </a:r>
          </a:p>
          <a:p>
            <a:pPr marL="1200150" lvl="1" indent="-742950">
              <a:lnSpc>
                <a:spcPct val="150000"/>
              </a:lnSpc>
              <a:buClr>
                <a:srgbClr val="0000FF"/>
              </a:buClr>
              <a:buFont typeface="Wingdings" panose="05000000000000000000" pitchFamily="2" charset="2"/>
              <a:buChar char="ü"/>
            </a:pPr>
            <a:r>
              <a:rPr lang="en-US" altLang="zh-CN" sz="4000" dirty="0">
                <a:latin typeface="Gill Sans MT" panose="020B0502020104020203" pitchFamily="34" charset="0"/>
              </a:rPr>
              <a:t>2 examples per relation (1% split)</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Few-Shot: 4(1%),16(5%),32(10%)</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Full Training</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Data Augmentation</a:t>
            </a:r>
          </a:p>
          <a:p>
            <a:pPr marL="1200150" lvl="1"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Zero shot: </a:t>
            </a:r>
            <a:r>
              <a:rPr lang="zh-CN" altLang="en-US" sz="3200" dirty="0">
                <a:latin typeface="Gill Sans MT" panose="020B0502020104020203" pitchFamily="34" charset="0"/>
              </a:rPr>
              <a:t>利用模型标注数据建立伪</a:t>
            </a:r>
            <a:r>
              <a:rPr lang="en-US" altLang="zh-CN" sz="3200" dirty="0">
                <a:latin typeface="Gill Sans MT" panose="020B0502020104020203" pitchFamily="34" charset="0"/>
              </a:rPr>
              <a:t>label</a:t>
            </a:r>
            <a:r>
              <a:rPr lang="zh-CN" altLang="en-US" sz="3200" dirty="0">
                <a:latin typeface="Gill Sans MT" panose="020B0502020104020203" pitchFamily="34" charset="0"/>
              </a:rPr>
              <a:t>，来训练</a:t>
            </a:r>
            <a:endParaRPr lang="en-US" altLang="zh-CN" sz="4000" dirty="0">
              <a:latin typeface="Gill Sans MT" panose="020B0502020104020203" pitchFamily="34" charset="0"/>
            </a:endParaRPr>
          </a:p>
          <a:p>
            <a:pPr marL="1200150" lvl="1"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Few shot</a:t>
            </a:r>
            <a:r>
              <a:rPr lang="zh-CN" altLang="en-US" sz="4000" dirty="0">
                <a:latin typeface="Gill Sans MT" panose="020B0502020104020203" pitchFamily="34" charset="0"/>
              </a:rPr>
              <a:t>：</a:t>
            </a:r>
            <a:r>
              <a:rPr lang="zh-CN" altLang="en-US" sz="3200" dirty="0">
                <a:latin typeface="Gill Sans MT" panose="020B0502020104020203" pitchFamily="34" charset="0"/>
              </a:rPr>
              <a:t>在有标注数据上微调后，标注伪</a:t>
            </a:r>
            <a:r>
              <a:rPr lang="en-US" altLang="zh-CN" sz="3200" dirty="0">
                <a:latin typeface="Gill Sans MT" panose="020B0502020104020203" pitchFamily="34" charset="0"/>
              </a:rPr>
              <a:t>label</a:t>
            </a:r>
            <a:r>
              <a:rPr lang="zh-CN" altLang="en-US" sz="3200" dirty="0">
                <a:latin typeface="Gill Sans MT" panose="020B0502020104020203" pitchFamily="34" charset="0"/>
              </a:rPr>
              <a:t>，在这两份数据上微调</a:t>
            </a:r>
            <a:endParaRPr lang="en-US" altLang="zh-CN" sz="4000" dirty="0">
              <a:latin typeface="Gill Sans MT" panose="020B0502020104020203" pitchFamily="34" charset="0"/>
            </a:endParaRPr>
          </a:p>
          <a:p>
            <a:pPr marL="742950" indent="-742950">
              <a:lnSpc>
                <a:spcPct val="150000"/>
              </a:lnSpc>
              <a:buClr>
                <a:srgbClr val="0000FF"/>
              </a:buClr>
              <a:buFont typeface="Wingdings" panose="05000000000000000000" pitchFamily="2" charset="2"/>
              <a:buChar char="l"/>
            </a:pPr>
            <a:endParaRPr lang="en-US" altLang="zh-CN" sz="4000" dirty="0">
              <a:latin typeface="Gill Sans MT" panose="020B0502020104020203" pitchFamily="34" charset="0"/>
            </a:endParaRPr>
          </a:p>
        </p:txBody>
      </p:sp>
    </p:spTree>
    <p:extLst>
      <p:ext uri="{BB962C8B-B14F-4D97-AF65-F5344CB8AC3E}">
        <p14:creationId xmlns:p14="http://schemas.microsoft.com/office/powerpoint/2010/main" val="2910811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2693877" y="118655"/>
            <a:ext cx="14716346" cy="1154162"/>
          </a:xfrm>
        </p:spPr>
        <p:txBody>
          <a:bodyPr/>
          <a:lstStyle/>
          <a:p>
            <a:pPr algn="ctr"/>
            <a:r>
              <a:rPr lang="en-US" altLang="zh-CN" dirty="0"/>
              <a:t>Experiment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43</a:t>
            </a:fld>
            <a:endParaRPr sz="2300" dirty="0">
              <a:latin typeface="Gill Sans MT"/>
              <a:cs typeface="Gill Sans MT"/>
            </a:endParaRPr>
          </a:p>
        </p:txBody>
      </p:sp>
      <p:pic>
        <p:nvPicPr>
          <p:cNvPr id="3" name="图片 2">
            <a:extLst>
              <a:ext uri="{FF2B5EF4-FFF2-40B4-BE49-F238E27FC236}">
                <a16:creationId xmlns:a16="http://schemas.microsoft.com/office/drawing/2014/main" id="{68122A65-974A-4372-B342-9682E877E79C}"/>
              </a:ext>
            </a:extLst>
          </p:cNvPr>
          <p:cNvPicPr>
            <a:picLocks noChangeAspect="1"/>
          </p:cNvPicPr>
          <p:nvPr/>
        </p:nvPicPr>
        <p:blipFill>
          <a:blip r:embed="rId3"/>
          <a:stretch>
            <a:fillRect/>
          </a:stretch>
        </p:blipFill>
        <p:spPr>
          <a:xfrm>
            <a:off x="66813" y="2835275"/>
            <a:ext cx="20037287" cy="7315200"/>
          </a:xfrm>
          <a:prstGeom prst="rect">
            <a:avLst/>
          </a:prstGeom>
        </p:spPr>
      </p:pic>
      <p:sp>
        <p:nvSpPr>
          <p:cNvPr id="7" name="文本框 6">
            <a:extLst>
              <a:ext uri="{FF2B5EF4-FFF2-40B4-BE49-F238E27FC236}">
                <a16:creationId xmlns:a16="http://schemas.microsoft.com/office/drawing/2014/main" id="{24485B18-0026-44A0-9139-A983A18758E1}"/>
              </a:ext>
            </a:extLst>
          </p:cNvPr>
          <p:cNvSpPr txBox="1"/>
          <p:nvPr/>
        </p:nvSpPr>
        <p:spPr>
          <a:xfrm>
            <a:off x="3203796" y="1539875"/>
            <a:ext cx="11811000" cy="907171"/>
          </a:xfrm>
          <a:prstGeom prst="rect">
            <a:avLst/>
          </a:prstGeom>
          <a:noFill/>
        </p:spPr>
        <p:txBody>
          <a:bodyPr wrap="square" rtlCol="0">
            <a:spAutoFit/>
          </a:bodyPr>
          <a:lstStyle/>
          <a:p>
            <a:pPr lvl="1">
              <a:lnSpc>
                <a:spcPct val="150000"/>
              </a:lnSpc>
              <a:buClr>
                <a:srgbClr val="0000FF"/>
              </a:buClr>
            </a:pPr>
            <a:r>
              <a:rPr lang="en-US" altLang="zh-CN" sz="4000" dirty="0">
                <a:solidFill>
                  <a:srgbClr val="0000FF"/>
                </a:solidFill>
                <a:latin typeface="Gill Sans MT" panose="020B0502020104020203" pitchFamily="34" charset="0"/>
              </a:rPr>
              <a:t>In threshold-based detection</a:t>
            </a:r>
          </a:p>
        </p:txBody>
      </p:sp>
    </p:spTree>
    <p:extLst>
      <p:ext uri="{BB962C8B-B14F-4D97-AF65-F5344CB8AC3E}">
        <p14:creationId xmlns:p14="http://schemas.microsoft.com/office/powerpoint/2010/main" val="828954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2693877" y="118655"/>
            <a:ext cx="14716346" cy="1154162"/>
          </a:xfrm>
        </p:spPr>
        <p:txBody>
          <a:bodyPr/>
          <a:lstStyle/>
          <a:p>
            <a:pPr algn="ctr"/>
            <a:r>
              <a:rPr lang="en-US" altLang="zh-CN" dirty="0"/>
              <a:t>Experiment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44</a:t>
            </a:fld>
            <a:endParaRPr sz="2300" dirty="0">
              <a:latin typeface="Gill Sans MT"/>
              <a:cs typeface="Gill Sans MT"/>
            </a:endParaRPr>
          </a:p>
        </p:txBody>
      </p:sp>
      <p:pic>
        <p:nvPicPr>
          <p:cNvPr id="5" name="图片 4">
            <a:extLst>
              <a:ext uri="{FF2B5EF4-FFF2-40B4-BE49-F238E27FC236}">
                <a16:creationId xmlns:a16="http://schemas.microsoft.com/office/drawing/2014/main" id="{3DB9E5CC-657D-44AB-A06B-29D7B56D2E18}"/>
              </a:ext>
            </a:extLst>
          </p:cNvPr>
          <p:cNvPicPr>
            <a:picLocks noChangeAspect="1"/>
          </p:cNvPicPr>
          <p:nvPr/>
        </p:nvPicPr>
        <p:blipFill>
          <a:blip r:embed="rId3"/>
          <a:stretch>
            <a:fillRect/>
          </a:stretch>
        </p:blipFill>
        <p:spPr>
          <a:xfrm>
            <a:off x="-42738" y="3209571"/>
            <a:ext cx="20024410" cy="6591019"/>
          </a:xfrm>
          <a:prstGeom prst="rect">
            <a:avLst/>
          </a:prstGeom>
        </p:spPr>
      </p:pic>
    </p:spTree>
    <p:extLst>
      <p:ext uri="{BB962C8B-B14F-4D97-AF65-F5344CB8AC3E}">
        <p14:creationId xmlns:p14="http://schemas.microsoft.com/office/powerpoint/2010/main" val="2047061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2693877" y="118655"/>
            <a:ext cx="14716346" cy="1154162"/>
          </a:xfrm>
        </p:spPr>
        <p:txBody>
          <a:bodyPr/>
          <a:lstStyle/>
          <a:p>
            <a:pPr algn="ctr"/>
            <a:r>
              <a:rPr lang="en-US" altLang="zh-CN" dirty="0"/>
              <a:t>Full training</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45</a:t>
            </a:fld>
            <a:endParaRPr sz="2300" dirty="0">
              <a:latin typeface="Gill Sans MT"/>
              <a:cs typeface="Gill Sans MT"/>
            </a:endParaRPr>
          </a:p>
        </p:txBody>
      </p:sp>
      <p:pic>
        <p:nvPicPr>
          <p:cNvPr id="5" name="图片 4">
            <a:extLst>
              <a:ext uri="{FF2B5EF4-FFF2-40B4-BE49-F238E27FC236}">
                <a16:creationId xmlns:a16="http://schemas.microsoft.com/office/drawing/2014/main" id="{D3A2AE81-DE75-4C8D-BE88-EAEABCE476BC}"/>
              </a:ext>
            </a:extLst>
          </p:cNvPr>
          <p:cNvPicPr>
            <a:picLocks noChangeAspect="1"/>
          </p:cNvPicPr>
          <p:nvPr/>
        </p:nvPicPr>
        <p:blipFill>
          <a:blip r:embed="rId3"/>
          <a:stretch>
            <a:fillRect/>
          </a:stretch>
        </p:blipFill>
        <p:spPr>
          <a:xfrm>
            <a:off x="718393" y="3140075"/>
            <a:ext cx="8745300" cy="6248400"/>
          </a:xfrm>
          <a:prstGeom prst="rect">
            <a:avLst/>
          </a:prstGeom>
        </p:spPr>
      </p:pic>
      <p:pic>
        <p:nvPicPr>
          <p:cNvPr id="6" name="图片 5">
            <a:extLst>
              <a:ext uri="{FF2B5EF4-FFF2-40B4-BE49-F238E27FC236}">
                <a16:creationId xmlns:a16="http://schemas.microsoft.com/office/drawing/2014/main" id="{D003AF40-AD16-4794-85D7-D5B384EC833B}"/>
              </a:ext>
            </a:extLst>
          </p:cNvPr>
          <p:cNvPicPr>
            <a:picLocks noChangeAspect="1"/>
          </p:cNvPicPr>
          <p:nvPr/>
        </p:nvPicPr>
        <p:blipFill>
          <a:blip r:embed="rId4"/>
          <a:stretch>
            <a:fillRect/>
          </a:stretch>
        </p:blipFill>
        <p:spPr>
          <a:xfrm>
            <a:off x="10661650" y="3904590"/>
            <a:ext cx="8724057" cy="4719370"/>
          </a:xfrm>
          <a:prstGeom prst="rect">
            <a:avLst/>
          </a:prstGeom>
        </p:spPr>
      </p:pic>
    </p:spTree>
    <p:extLst>
      <p:ext uri="{BB962C8B-B14F-4D97-AF65-F5344CB8AC3E}">
        <p14:creationId xmlns:p14="http://schemas.microsoft.com/office/powerpoint/2010/main" val="2255908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2693877" y="118655"/>
            <a:ext cx="14716346" cy="1154162"/>
          </a:xfrm>
        </p:spPr>
        <p:txBody>
          <a:bodyPr/>
          <a:lstStyle/>
          <a:p>
            <a:pPr algn="ctr"/>
            <a:r>
              <a:rPr lang="en-US" altLang="zh-CN" dirty="0"/>
              <a:t>Analysis</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46</a:t>
            </a:fld>
            <a:endParaRPr sz="2300" dirty="0">
              <a:latin typeface="Gill Sans MT"/>
              <a:cs typeface="Gill Sans MT"/>
            </a:endParaRPr>
          </a:p>
        </p:txBody>
      </p:sp>
      <p:pic>
        <p:nvPicPr>
          <p:cNvPr id="3" name="图片 2">
            <a:extLst>
              <a:ext uri="{FF2B5EF4-FFF2-40B4-BE49-F238E27FC236}">
                <a16:creationId xmlns:a16="http://schemas.microsoft.com/office/drawing/2014/main" id="{8D0A0E35-6B26-4C42-ABC0-3A2977D05E41}"/>
              </a:ext>
            </a:extLst>
          </p:cNvPr>
          <p:cNvPicPr>
            <a:picLocks noChangeAspect="1"/>
          </p:cNvPicPr>
          <p:nvPr/>
        </p:nvPicPr>
        <p:blipFill>
          <a:blip r:embed="rId3"/>
          <a:stretch>
            <a:fillRect/>
          </a:stretch>
        </p:blipFill>
        <p:spPr>
          <a:xfrm>
            <a:off x="7242059" y="2542264"/>
            <a:ext cx="9905562" cy="7038870"/>
          </a:xfrm>
          <a:prstGeom prst="rect">
            <a:avLst/>
          </a:prstGeom>
        </p:spPr>
      </p:pic>
      <p:sp>
        <p:nvSpPr>
          <p:cNvPr id="7" name="文本框 6">
            <a:extLst>
              <a:ext uri="{FF2B5EF4-FFF2-40B4-BE49-F238E27FC236}">
                <a16:creationId xmlns:a16="http://schemas.microsoft.com/office/drawing/2014/main" id="{538AFA17-13BB-45DB-9093-20CF724CBB72}"/>
              </a:ext>
            </a:extLst>
          </p:cNvPr>
          <p:cNvSpPr txBox="1"/>
          <p:nvPr/>
        </p:nvSpPr>
        <p:spPr>
          <a:xfrm>
            <a:off x="755650" y="2587984"/>
            <a:ext cx="17497448" cy="1830501"/>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P</a:t>
            </a:r>
            <a:r>
              <a:rPr lang="zh-CN" altLang="en-US" sz="4000" dirty="0">
                <a:latin typeface="Gill Sans MT" panose="020B0502020104020203" pitchFamily="34" charset="0"/>
              </a:rPr>
              <a:t>：</a:t>
            </a:r>
            <a:r>
              <a:rPr lang="en-US" altLang="zh-CN" sz="4000" dirty="0">
                <a:latin typeface="Gill Sans MT" panose="020B0502020104020203" pitchFamily="34" charset="0"/>
              </a:rPr>
              <a:t>without no relation</a:t>
            </a:r>
          </a:p>
          <a:p>
            <a:pPr marL="742950" indent="-742950">
              <a:lnSpc>
                <a:spcPct val="150000"/>
              </a:lnSpc>
              <a:buClr>
                <a:srgbClr val="0000FF"/>
              </a:buClr>
              <a:buFont typeface="Wingdings" panose="05000000000000000000" pitchFamily="2" charset="2"/>
              <a:buChar char="l"/>
            </a:pPr>
            <a:r>
              <a:rPr lang="en-US" altLang="zh-CN" sz="4000" dirty="0" err="1">
                <a:latin typeface="Gill Sans MT" panose="020B0502020104020203" pitchFamily="34" charset="0"/>
              </a:rPr>
              <a:t>PvsN</a:t>
            </a:r>
            <a:r>
              <a:rPr lang="zh-CN" altLang="en-US" sz="4000" dirty="0">
                <a:latin typeface="Gill Sans MT" panose="020B0502020104020203" pitchFamily="34" charset="0"/>
              </a:rPr>
              <a:t>：</a:t>
            </a:r>
            <a:r>
              <a:rPr lang="en-US" altLang="zh-CN" sz="4000" dirty="0">
                <a:latin typeface="Gill Sans MT" panose="020B0502020104020203" pitchFamily="34" charset="0"/>
              </a:rPr>
              <a:t>no relation </a:t>
            </a:r>
          </a:p>
        </p:txBody>
      </p:sp>
    </p:spTree>
    <p:extLst>
      <p:ext uri="{BB962C8B-B14F-4D97-AF65-F5344CB8AC3E}">
        <p14:creationId xmlns:p14="http://schemas.microsoft.com/office/powerpoint/2010/main" val="111288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27E488B-5E21-45E3-9B30-CEDE868835A2}"/>
              </a:ext>
            </a:extLst>
          </p:cNvPr>
          <p:cNvSpPr/>
          <p:nvPr/>
        </p:nvSpPr>
        <p:spPr>
          <a:xfrm>
            <a:off x="1517650" y="2073276"/>
            <a:ext cx="17748250" cy="4648200"/>
          </a:xfrm>
          <a:prstGeom prst="rect">
            <a:avLst/>
          </a:prstGeom>
          <a:solidFill>
            <a:srgbClr val="D4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tx1"/>
                </a:solidFill>
                <a:latin typeface="Gill Sans MT" panose="020B0502020104020203" pitchFamily="34" charset="0"/>
              </a:rPr>
              <a:t>[ NAACL21] X-METRA-ADA: Cross-lingual Meta-Transfer Learning Adaptation to Natural Language </a:t>
            </a:r>
          </a:p>
          <a:p>
            <a:pPr algn="ctr"/>
            <a:r>
              <a:rPr lang="en-US" altLang="zh-CN" sz="5400" dirty="0">
                <a:solidFill>
                  <a:schemeClr val="tx1"/>
                </a:solidFill>
                <a:latin typeface="Gill Sans MT" panose="020B0502020104020203" pitchFamily="34" charset="0"/>
              </a:rPr>
              <a:t>Understanding and Question Answering</a:t>
            </a:r>
          </a:p>
        </p:txBody>
      </p:sp>
      <p:sp>
        <p:nvSpPr>
          <p:cNvPr id="4" name="object 4">
            <a:extLst>
              <a:ext uri="{FF2B5EF4-FFF2-40B4-BE49-F238E27FC236}">
                <a16:creationId xmlns:a16="http://schemas.microsoft.com/office/drawing/2014/main" id="{89A68B52-230B-4291-8D4D-0C3DB26E7E44}"/>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47</a:t>
            </a:fld>
            <a:endParaRPr sz="2300" dirty="0">
              <a:latin typeface="Gill Sans MT"/>
              <a:cs typeface="Gill Sans MT"/>
            </a:endParaRPr>
          </a:p>
        </p:txBody>
      </p:sp>
      <p:sp>
        <p:nvSpPr>
          <p:cNvPr id="7" name="矩形 6">
            <a:extLst>
              <a:ext uri="{FF2B5EF4-FFF2-40B4-BE49-F238E27FC236}">
                <a16:creationId xmlns:a16="http://schemas.microsoft.com/office/drawing/2014/main" id="{3D06EA6D-762B-492D-8902-0DB9A2945D91}"/>
              </a:ext>
            </a:extLst>
          </p:cNvPr>
          <p:cNvSpPr/>
          <p:nvPr/>
        </p:nvSpPr>
        <p:spPr>
          <a:xfrm>
            <a:off x="0" y="0"/>
            <a:ext cx="20104100" cy="1506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6A7D7F3F-EA7A-4F91-AA7E-D7472A37004F}"/>
              </a:ext>
            </a:extLst>
          </p:cNvPr>
          <p:cNvPicPr>
            <a:picLocks noChangeAspect="1"/>
          </p:cNvPicPr>
          <p:nvPr/>
        </p:nvPicPr>
        <p:blipFill>
          <a:blip r:embed="rId3"/>
          <a:stretch>
            <a:fillRect/>
          </a:stretch>
        </p:blipFill>
        <p:spPr>
          <a:xfrm>
            <a:off x="5022850" y="6950075"/>
            <a:ext cx="11201400" cy="3138610"/>
          </a:xfrm>
          <a:prstGeom prst="rect">
            <a:avLst/>
          </a:prstGeom>
        </p:spPr>
      </p:pic>
    </p:spTree>
    <p:extLst>
      <p:ext uri="{BB962C8B-B14F-4D97-AF65-F5344CB8AC3E}">
        <p14:creationId xmlns:p14="http://schemas.microsoft.com/office/powerpoint/2010/main" val="1004962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021372" y="168275"/>
            <a:ext cx="11393560" cy="1154162"/>
          </a:xfrm>
        </p:spPr>
        <p:txBody>
          <a:bodyPr/>
          <a:lstStyle/>
          <a:p>
            <a:pPr algn="ctr"/>
            <a:r>
              <a:rPr lang="en-US" altLang="zh-CN" dirty="0"/>
              <a:t>Overview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48</a:t>
            </a:fld>
            <a:endParaRPr sz="2300" dirty="0">
              <a:latin typeface="Gill Sans MT"/>
              <a:cs typeface="Gill Sans MT"/>
            </a:endParaRPr>
          </a:p>
        </p:txBody>
      </p:sp>
      <p:pic>
        <p:nvPicPr>
          <p:cNvPr id="3" name="图片 2">
            <a:extLst>
              <a:ext uri="{FF2B5EF4-FFF2-40B4-BE49-F238E27FC236}">
                <a16:creationId xmlns:a16="http://schemas.microsoft.com/office/drawing/2014/main" id="{76F0CBAC-D644-416D-A4E9-A8CBB03A2D24}"/>
              </a:ext>
            </a:extLst>
          </p:cNvPr>
          <p:cNvPicPr>
            <a:picLocks noChangeAspect="1"/>
          </p:cNvPicPr>
          <p:nvPr/>
        </p:nvPicPr>
        <p:blipFill>
          <a:blip r:embed="rId3"/>
          <a:stretch>
            <a:fillRect/>
          </a:stretch>
        </p:blipFill>
        <p:spPr>
          <a:xfrm>
            <a:off x="2736850" y="1685366"/>
            <a:ext cx="15316200" cy="9213967"/>
          </a:xfrm>
          <a:prstGeom prst="rect">
            <a:avLst/>
          </a:prstGeom>
        </p:spPr>
      </p:pic>
    </p:spTree>
    <p:extLst>
      <p:ext uri="{BB962C8B-B14F-4D97-AF65-F5344CB8AC3E}">
        <p14:creationId xmlns:p14="http://schemas.microsoft.com/office/powerpoint/2010/main" val="3787497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021372" y="168275"/>
            <a:ext cx="11393560" cy="1154162"/>
          </a:xfrm>
        </p:spPr>
        <p:txBody>
          <a:bodyPr/>
          <a:lstStyle/>
          <a:p>
            <a:pPr algn="ctr"/>
            <a:r>
              <a:rPr lang="en-US" altLang="zh-CN" dirty="0"/>
              <a:t>Contribution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49</a:t>
            </a:fld>
            <a:endParaRPr sz="2300" dirty="0">
              <a:latin typeface="Gill Sans MT"/>
              <a:cs typeface="Gill Sans MT"/>
            </a:endParaRPr>
          </a:p>
        </p:txBody>
      </p:sp>
      <p:sp>
        <p:nvSpPr>
          <p:cNvPr id="9" name="文本框 3">
            <a:extLst>
              <a:ext uri="{FF2B5EF4-FFF2-40B4-BE49-F238E27FC236}">
                <a16:creationId xmlns:a16="http://schemas.microsoft.com/office/drawing/2014/main" id="{BBD2AAC7-67D6-48F7-A85D-4C20CDAF5875}"/>
              </a:ext>
            </a:extLst>
          </p:cNvPr>
          <p:cNvSpPr txBox="1"/>
          <p:nvPr/>
        </p:nvSpPr>
        <p:spPr>
          <a:xfrm>
            <a:off x="3117850" y="2606675"/>
            <a:ext cx="16986250" cy="40500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0150" lvl="1"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Proposing </a:t>
            </a:r>
            <a:r>
              <a:rPr lang="en-US" altLang="zh-CN" sz="4400" dirty="0">
                <a:solidFill>
                  <a:srgbClr val="0000FF"/>
                </a:solidFill>
                <a:latin typeface="Gill Sans MT" panose="020B0502020104020203" pitchFamily="34" charset="0"/>
              </a:rPr>
              <a:t>X-METRA-ADA</a:t>
            </a:r>
          </a:p>
          <a:p>
            <a:pPr marL="1200150" lvl="1" indent="-742950">
              <a:lnSpc>
                <a:spcPct val="150000"/>
              </a:lnSpc>
              <a:buClr>
                <a:srgbClr val="0000FF"/>
              </a:buClr>
              <a:buFont typeface="Wingdings" panose="05000000000000000000" pitchFamily="2" charset="2"/>
              <a:buChar char="l"/>
            </a:pPr>
            <a:r>
              <a:rPr lang="en-US" altLang="zh-CN" sz="4400" dirty="0">
                <a:solidFill>
                  <a:srgbClr val="0000FF"/>
                </a:solidFill>
              </a:rPr>
              <a:t>Applying</a:t>
            </a:r>
            <a:r>
              <a:rPr lang="en-US" altLang="zh-CN" sz="4400" dirty="0"/>
              <a:t> X-METRA-ADA </a:t>
            </a:r>
            <a:r>
              <a:rPr lang="en-US" altLang="zh-CN" sz="4400" dirty="0">
                <a:solidFill>
                  <a:srgbClr val="0000FF"/>
                </a:solidFill>
              </a:rPr>
              <a:t>to</a:t>
            </a:r>
            <a:r>
              <a:rPr lang="en-US" altLang="zh-CN" sz="4400" dirty="0"/>
              <a:t> two challenging cross-lingual </a:t>
            </a:r>
            <a:r>
              <a:rPr lang="en-US" altLang="zh-CN" sz="4400" dirty="0">
                <a:solidFill>
                  <a:srgbClr val="0000FF"/>
                </a:solidFill>
              </a:rPr>
              <a:t>task</a:t>
            </a:r>
          </a:p>
          <a:p>
            <a:pPr marL="1200150" lvl="1" indent="-742950">
              <a:lnSpc>
                <a:spcPct val="150000"/>
              </a:lnSpc>
              <a:buClr>
                <a:srgbClr val="0000FF"/>
              </a:buClr>
              <a:buFont typeface="Wingdings" panose="05000000000000000000" pitchFamily="2" charset="2"/>
              <a:buChar char="l"/>
            </a:pPr>
            <a:r>
              <a:rPr lang="en-US" altLang="zh-CN" sz="4400" dirty="0">
                <a:solidFill>
                  <a:srgbClr val="0000FF"/>
                </a:solidFill>
              </a:rPr>
              <a:t>Analyzing</a:t>
            </a:r>
            <a:r>
              <a:rPr lang="en-US" altLang="zh-CN" sz="4400" dirty="0"/>
              <a:t> the </a:t>
            </a:r>
            <a:r>
              <a:rPr lang="en-US" altLang="zh-CN" sz="4400" dirty="0">
                <a:solidFill>
                  <a:srgbClr val="0000FF"/>
                </a:solidFill>
              </a:rPr>
              <a:t>importance of different components </a:t>
            </a:r>
            <a:r>
              <a:rPr lang="en-US" altLang="zh-CN" sz="4400" dirty="0"/>
              <a:t>in cross-lingual transfer</a:t>
            </a:r>
            <a:endParaRPr lang="zh-CN" altLang="en-US" sz="4400" dirty="0"/>
          </a:p>
        </p:txBody>
      </p:sp>
    </p:spTree>
    <p:extLst>
      <p:ext uri="{BB962C8B-B14F-4D97-AF65-F5344CB8AC3E}">
        <p14:creationId xmlns:p14="http://schemas.microsoft.com/office/powerpoint/2010/main" val="174590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7192890" y="225777"/>
            <a:ext cx="5718319" cy="1154162"/>
          </a:xfrm>
        </p:spPr>
        <p:txBody>
          <a:bodyPr/>
          <a:lstStyle/>
          <a:p>
            <a:pPr algn="ctr"/>
            <a:r>
              <a:rPr lang="en-US" altLang="zh-CN" dirty="0"/>
              <a:t>Self training</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5</a:t>
            </a:fld>
            <a:endParaRPr sz="2300" dirty="0">
              <a:latin typeface="Gill Sans MT"/>
              <a:cs typeface="Gill Sans MT"/>
            </a:endParaRPr>
          </a:p>
        </p:txBody>
      </p:sp>
      <p:pic>
        <p:nvPicPr>
          <p:cNvPr id="8" name="图片 7">
            <a:extLst>
              <a:ext uri="{FF2B5EF4-FFF2-40B4-BE49-F238E27FC236}">
                <a16:creationId xmlns:a16="http://schemas.microsoft.com/office/drawing/2014/main" id="{A440DD7E-0F13-4388-8BD0-A3F6DFB528C6}"/>
              </a:ext>
            </a:extLst>
          </p:cNvPr>
          <p:cNvPicPr>
            <a:picLocks noChangeAspect="1"/>
          </p:cNvPicPr>
          <p:nvPr/>
        </p:nvPicPr>
        <p:blipFill rotWithShape="1">
          <a:blip r:embed="rId3"/>
          <a:srcRect l="58438"/>
          <a:stretch/>
        </p:blipFill>
        <p:spPr>
          <a:xfrm>
            <a:off x="759034" y="2301875"/>
            <a:ext cx="8835816" cy="7110115"/>
          </a:xfrm>
          <a:prstGeom prst="rect">
            <a:avLst/>
          </a:prstGeom>
        </p:spPr>
      </p:pic>
      <p:pic>
        <p:nvPicPr>
          <p:cNvPr id="9" name="图片 8">
            <a:extLst>
              <a:ext uri="{FF2B5EF4-FFF2-40B4-BE49-F238E27FC236}">
                <a16:creationId xmlns:a16="http://schemas.microsoft.com/office/drawing/2014/main" id="{3DC135CD-F192-43D6-9442-5C48D989B5D0}"/>
              </a:ext>
            </a:extLst>
          </p:cNvPr>
          <p:cNvPicPr>
            <a:picLocks noChangeAspect="1"/>
          </p:cNvPicPr>
          <p:nvPr/>
        </p:nvPicPr>
        <p:blipFill>
          <a:blip r:embed="rId4"/>
          <a:stretch>
            <a:fillRect/>
          </a:stretch>
        </p:blipFill>
        <p:spPr>
          <a:xfrm>
            <a:off x="9594850" y="-81318"/>
            <a:ext cx="9350521" cy="11403495"/>
          </a:xfrm>
          <a:prstGeom prst="rect">
            <a:avLst/>
          </a:prstGeom>
        </p:spPr>
      </p:pic>
    </p:spTree>
    <p:extLst>
      <p:ext uri="{BB962C8B-B14F-4D97-AF65-F5344CB8AC3E}">
        <p14:creationId xmlns:p14="http://schemas.microsoft.com/office/powerpoint/2010/main" val="12761908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251104" y="168275"/>
            <a:ext cx="11774560" cy="1154162"/>
          </a:xfrm>
        </p:spPr>
        <p:txBody>
          <a:bodyPr/>
          <a:lstStyle/>
          <a:p>
            <a:pPr algn="ctr"/>
            <a:r>
              <a:rPr lang="en-US" altLang="zh-CN" dirty="0"/>
              <a:t>Internal Evaluation</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50</a:t>
            </a:fld>
            <a:endParaRPr sz="2300" dirty="0">
              <a:latin typeface="Gill Sans MT"/>
              <a:cs typeface="Gill Sans MT"/>
            </a:endParaRPr>
          </a:p>
        </p:txBody>
      </p:sp>
      <p:sp>
        <p:nvSpPr>
          <p:cNvPr id="8" name="文本框 3">
            <a:extLst>
              <a:ext uri="{FF2B5EF4-FFF2-40B4-BE49-F238E27FC236}">
                <a16:creationId xmlns:a16="http://schemas.microsoft.com/office/drawing/2014/main" id="{B472B511-831F-41D4-A4EB-BFB306E4B5AB}"/>
              </a:ext>
            </a:extLst>
          </p:cNvPr>
          <p:cNvSpPr txBox="1"/>
          <p:nvPr/>
        </p:nvSpPr>
        <p:spPr>
          <a:xfrm>
            <a:off x="3117850" y="2606675"/>
            <a:ext cx="16986250" cy="60813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0150" lvl="1" indent="-742950">
              <a:lnSpc>
                <a:spcPct val="150000"/>
              </a:lnSpc>
              <a:buClr>
                <a:srgbClr val="0000FF"/>
              </a:buClr>
              <a:buFont typeface="Wingdings" panose="05000000000000000000" pitchFamily="2" charset="2"/>
              <a:buChar char="l"/>
            </a:pPr>
            <a:r>
              <a:rPr lang="en-US" altLang="zh-CN" sz="4400" dirty="0">
                <a:solidFill>
                  <a:srgbClr val="0000FF"/>
                </a:solidFill>
                <a:latin typeface="Gill Sans MT" panose="020B0502020104020203" pitchFamily="34" charset="0"/>
              </a:rPr>
              <a:t>PRE</a:t>
            </a:r>
            <a:r>
              <a:rPr lang="en-US" altLang="zh-CN" sz="4400" dirty="0">
                <a:solidFill>
                  <a:prstClr val="black"/>
                </a:solidFill>
                <a:latin typeface="Gill Sans MT" panose="020B0502020104020203" pitchFamily="34" charset="0"/>
              </a:rPr>
              <a:t>: </a:t>
            </a:r>
            <a:r>
              <a:rPr lang="en-US" altLang="zh-CN" sz="4400" dirty="0"/>
              <a:t>fine-tuned on the Train split of English only </a:t>
            </a:r>
          </a:p>
          <a:p>
            <a:pPr marL="1200150" lvl="1" indent="-742950">
              <a:lnSpc>
                <a:spcPct val="150000"/>
              </a:lnSpc>
              <a:buClr>
                <a:srgbClr val="0000FF"/>
              </a:buClr>
              <a:buFont typeface="Wingdings" panose="05000000000000000000" pitchFamily="2" charset="2"/>
              <a:buChar char="l"/>
            </a:pPr>
            <a:r>
              <a:rPr lang="en-US" altLang="zh-CN" sz="4400" dirty="0">
                <a:solidFill>
                  <a:srgbClr val="0000FF"/>
                </a:solidFill>
              </a:rPr>
              <a:t>MONO</a:t>
            </a:r>
            <a:r>
              <a:rPr lang="en-US" altLang="zh-CN" sz="4400" dirty="0"/>
              <a:t>: fine-tuned on the Dev split of the target language.</a:t>
            </a:r>
          </a:p>
          <a:p>
            <a:pPr marL="1200150" lvl="1" indent="-742950">
              <a:lnSpc>
                <a:spcPct val="150000"/>
              </a:lnSpc>
              <a:buClr>
                <a:srgbClr val="0000FF"/>
              </a:buClr>
              <a:buFont typeface="Wingdings" panose="05000000000000000000" pitchFamily="2" charset="2"/>
              <a:buChar char="l"/>
            </a:pPr>
            <a:r>
              <a:rPr lang="en-US" altLang="zh-CN" sz="4400" dirty="0">
                <a:solidFill>
                  <a:srgbClr val="0000FF"/>
                </a:solidFill>
              </a:rPr>
              <a:t>FT</a:t>
            </a:r>
            <a:r>
              <a:rPr lang="en-US" altLang="zh-CN" sz="4400" dirty="0"/>
              <a:t>: PRE+MONO(</a:t>
            </a:r>
            <a:r>
              <a:rPr lang="en-US" altLang="zh-CN" sz="4400" dirty="0">
                <a:solidFill>
                  <a:srgbClr val="0000FF"/>
                </a:solidFill>
              </a:rPr>
              <a:t>transfer</a:t>
            </a:r>
            <a:r>
              <a:rPr lang="en-US" altLang="zh-CN" sz="4400" dirty="0"/>
              <a:t>)</a:t>
            </a:r>
          </a:p>
          <a:p>
            <a:pPr marL="1200150" lvl="1" indent="-742950">
              <a:lnSpc>
                <a:spcPct val="150000"/>
              </a:lnSpc>
              <a:buClr>
                <a:srgbClr val="0000FF"/>
              </a:buClr>
              <a:buFont typeface="Wingdings" panose="05000000000000000000" pitchFamily="2" charset="2"/>
              <a:buChar char="l"/>
            </a:pPr>
            <a:r>
              <a:rPr lang="en-US" altLang="zh-CN" sz="4400" dirty="0">
                <a:solidFill>
                  <a:srgbClr val="0000FF"/>
                </a:solidFill>
              </a:rPr>
              <a:t>FT w/EN</a:t>
            </a:r>
            <a:r>
              <a:rPr lang="en-US" altLang="zh-CN" sz="4400" dirty="0"/>
              <a:t>: fine-tuned </a:t>
            </a:r>
            <a:r>
              <a:rPr lang="en-US" altLang="zh-CN" sz="4400" dirty="0">
                <a:solidFill>
                  <a:srgbClr val="0000FF"/>
                </a:solidFill>
                <a:latin typeface="Gill Sans MT" panose="020B0502020104020203" pitchFamily="34" charset="0"/>
              </a:rPr>
              <a:t>PRE</a:t>
            </a:r>
            <a:r>
              <a:rPr lang="en-US" altLang="zh-CN" sz="4400" dirty="0">
                <a:solidFill>
                  <a:prstClr val="black"/>
                </a:solidFill>
                <a:latin typeface="Gill Sans MT" panose="020B0502020104020203" pitchFamily="34" charset="0"/>
              </a:rPr>
              <a:t> </a:t>
            </a:r>
            <a:r>
              <a:rPr lang="en-US" altLang="zh-CN" sz="4400" dirty="0"/>
              <a:t>on the Train + Dev </a:t>
            </a:r>
          </a:p>
          <a:p>
            <a:pPr marL="1200150" lvl="1" indent="-742950">
              <a:lnSpc>
                <a:spcPct val="150000"/>
              </a:lnSpc>
              <a:buClr>
                <a:srgbClr val="0000FF"/>
              </a:buClr>
              <a:buFont typeface="Wingdings" panose="05000000000000000000" pitchFamily="2" charset="2"/>
              <a:buChar char="l"/>
            </a:pPr>
            <a:r>
              <a:rPr lang="en-US" altLang="zh-CN" sz="4400" dirty="0">
                <a:solidFill>
                  <a:srgbClr val="0000FF"/>
                </a:solidFill>
              </a:rPr>
              <a:t>X-METRA</a:t>
            </a:r>
            <a:r>
              <a:rPr lang="en-US" altLang="zh-CN" sz="4400" dirty="0"/>
              <a:t>: PRE + meta train(support: EN, query: target)</a:t>
            </a:r>
          </a:p>
          <a:p>
            <a:pPr marL="1200150" lvl="1" indent="-742950">
              <a:lnSpc>
                <a:spcPct val="150000"/>
              </a:lnSpc>
              <a:buClr>
                <a:srgbClr val="0000FF"/>
              </a:buClr>
              <a:buFont typeface="Wingdings" panose="05000000000000000000" pitchFamily="2" charset="2"/>
              <a:buChar char="l"/>
            </a:pPr>
            <a:r>
              <a:rPr lang="en-US" altLang="zh-CN" sz="4400" dirty="0">
                <a:solidFill>
                  <a:srgbClr val="0000FF"/>
                </a:solidFill>
              </a:rPr>
              <a:t>X-METRA-ADA</a:t>
            </a:r>
            <a:r>
              <a:rPr lang="en-US" altLang="zh-CN" sz="4400" dirty="0"/>
              <a:t>: meta train + meta test</a:t>
            </a:r>
            <a:endParaRPr lang="zh-CN" altLang="en-US" sz="4400" dirty="0"/>
          </a:p>
        </p:txBody>
      </p:sp>
    </p:spTree>
    <p:extLst>
      <p:ext uri="{BB962C8B-B14F-4D97-AF65-F5344CB8AC3E}">
        <p14:creationId xmlns:p14="http://schemas.microsoft.com/office/powerpoint/2010/main" val="1236540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251104" y="168275"/>
            <a:ext cx="11774560" cy="1154162"/>
          </a:xfrm>
        </p:spPr>
        <p:txBody>
          <a:bodyPr/>
          <a:lstStyle/>
          <a:p>
            <a:pPr algn="ctr"/>
            <a:r>
              <a:rPr lang="en-US" altLang="zh-CN" dirty="0"/>
              <a:t>External Baselines</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51</a:t>
            </a:fld>
            <a:endParaRPr sz="2300" dirty="0">
              <a:latin typeface="Gill Sans MT"/>
              <a:cs typeface="Gill Sans MT"/>
            </a:endParaRPr>
          </a:p>
        </p:txBody>
      </p:sp>
      <p:sp>
        <p:nvSpPr>
          <p:cNvPr id="8" name="文本框 3">
            <a:extLst>
              <a:ext uri="{FF2B5EF4-FFF2-40B4-BE49-F238E27FC236}">
                <a16:creationId xmlns:a16="http://schemas.microsoft.com/office/drawing/2014/main" id="{B472B511-831F-41D4-A4EB-BFB306E4B5AB}"/>
              </a:ext>
            </a:extLst>
          </p:cNvPr>
          <p:cNvSpPr txBox="1"/>
          <p:nvPr/>
        </p:nvSpPr>
        <p:spPr>
          <a:xfrm>
            <a:off x="2355850" y="4137496"/>
            <a:ext cx="16986250" cy="30343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0150" lvl="1" indent="-742950">
              <a:lnSpc>
                <a:spcPct val="150000"/>
              </a:lnSpc>
              <a:buClr>
                <a:srgbClr val="0000FF"/>
              </a:buClr>
              <a:buFont typeface="Wingdings" panose="05000000000000000000" pitchFamily="2" charset="2"/>
              <a:buChar char="l"/>
            </a:pPr>
            <a:r>
              <a:rPr lang="en-US" altLang="zh-CN" sz="4400" dirty="0">
                <a:solidFill>
                  <a:srgbClr val="0000FF"/>
                </a:solidFill>
                <a:latin typeface="Gill Sans MT" panose="020B0502020104020203" pitchFamily="34" charset="0"/>
              </a:rPr>
              <a:t>Cross-lingual alignment-based approaches</a:t>
            </a:r>
            <a:endParaRPr lang="en-US" altLang="zh-CN" sz="4400" dirty="0"/>
          </a:p>
          <a:p>
            <a:pPr marL="1200150" lvl="1" indent="-742950">
              <a:lnSpc>
                <a:spcPct val="150000"/>
              </a:lnSpc>
              <a:buClr>
                <a:srgbClr val="0000FF"/>
              </a:buClr>
              <a:buFont typeface="Wingdings" panose="05000000000000000000" pitchFamily="2" charset="2"/>
              <a:buChar char="l"/>
            </a:pPr>
            <a:r>
              <a:rPr lang="en-US" altLang="zh-CN" sz="4400" dirty="0">
                <a:solidFill>
                  <a:srgbClr val="0000FF"/>
                </a:solidFill>
              </a:rPr>
              <a:t>Mixed-language training approaches</a:t>
            </a:r>
            <a:endParaRPr lang="en-US" altLang="zh-CN" sz="4400" dirty="0"/>
          </a:p>
          <a:p>
            <a:pPr marL="1200150" lvl="1" indent="-742950">
              <a:lnSpc>
                <a:spcPct val="150000"/>
              </a:lnSpc>
              <a:buClr>
                <a:srgbClr val="0000FF"/>
              </a:buClr>
              <a:buFont typeface="Wingdings" panose="05000000000000000000" pitchFamily="2" charset="2"/>
              <a:buChar char="l"/>
            </a:pPr>
            <a:r>
              <a:rPr lang="en-US" altLang="zh-CN" sz="4400" dirty="0">
                <a:solidFill>
                  <a:srgbClr val="0000FF"/>
                </a:solidFill>
              </a:rPr>
              <a:t>Translation-based approaches</a:t>
            </a:r>
          </a:p>
        </p:txBody>
      </p:sp>
    </p:spTree>
    <p:extLst>
      <p:ext uri="{BB962C8B-B14F-4D97-AF65-F5344CB8AC3E}">
        <p14:creationId xmlns:p14="http://schemas.microsoft.com/office/powerpoint/2010/main" val="4233195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021372" y="168275"/>
            <a:ext cx="11393560" cy="1154162"/>
          </a:xfrm>
        </p:spPr>
        <p:txBody>
          <a:bodyPr/>
          <a:lstStyle/>
          <a:p>
            <a:pPr algn="ctr"/>
            <a:r>
              <a:rPr lang="en-US" altLang="zh-CN" dirty="0"/>
              <a:t>Task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52</a:t>
            </a:fld>
            <a:endParaRPr sz="2300" dirty="0">
              <a:latin typeface="Gill Sans MT"/>
              <a:cs typeface="Gill Sans MT"/>
            </a:endParaRPr>
          </a:p>
        </p:txBody>
      </p:sp>
      <p:pic>
        <p:nvPicPr>
          <p:cNvPr id="5" name="图片 4">
            <a:extLst>
              <a:ext uri="{FF2B5EF4-FFF2-40B4-BE49-F238E27FC236}">
                <a16:creationId xmlns:a16="http://schemas.microsoft.com/office/drawing/2014/main" id="{6575DB62-B2F8-4309-BA53-425A935CCA23}"/>
              </a:ext>
            </a:extLst>
          </p:cNvPr>
          <p:cNvPicPr>
            <a:picLocks noChangeAspect="1"/>
          </p:cNvPicPr>
          <p:nvPr/>
        </p:nvPicPr>
        <p:blipFill>
          <a:blip r:embed="rId3"/>
          <a:stretch>
            <a:fillRect/>
          </a:stretch>
        </p:blipFill>
        <p:spPr>
          <a:xfrm>
            <a:off x="679450" y="2454275"/>
            <a:ext cx="9197240" cy="7751960"/>
          </a:xfrm>
          <a:prstGeom prst="rect">
            <a:avLst/>
          </a:prstGeom>
        </p:spPr>
      </p:pic>
      <p:pic>
        <p:nvPicPr>
          <p:cNvPr id="6" name="图片 5">
            <a:extLst>
              <a:ext uri="{FF2B5EF4-FFF2-40B4-BE49-F238E27FC236}">
                <a16:creationId xmlns:a16="http://schemas.microsoft.com/office/drawing/2014/main" id="{D3528F20-F386-442A-AE1D-4F38637F1337}"/>
              </a:ext>
            </a:extLst>
          </p:cNvPr>
          <p:cNvPicPr>
            <a:picLocks noChangeAspect="1"/>
          </p:cNvPicPr>
          <p:nvPr/>
        </p:nvPicPr>
        <p:blipFill>
          <a:blip r:embed="rId4"/>
          <a:stretch>
            <a:fillRect/>
          </a:stretch>
        </p:blipFill>
        <p:spPr>
          <a:xfrm>
            <a:off x="9518650" y="2073275"/>
            <a:ext cx="10349626" cy="7860079"/>
          </a:xfrm>
          <a:prstGeom prst="rect">
            <a:avLst/>
          </a:prstGeom>
        </p:spPr>
      </p:pic>
    </p:spTree>
    <p:extLst>
      <p:ext uri="{BB962C8B-B14F-4D97-AF65-F5344CB8AC3E}">
        <p14:creationId xmlns:p14="http://schemas.microsoft.com/office/powerpoint/2010/main" val="19277554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021372" y="168275"/>
            <a:ext cx="11393560" cy="1154162"/>
          </a:xfrm>
        </p:spPr>
        <p:txBody>
          <a:bodyPr/>
          <a:lstStyle/>
          <a:p>
            <a:pPr algn="ctr"/>
            <a:r>
              <a:rPr lang="en-US" altLang="zh-CN" dirty="0"/>
              <a:t>MTOD</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53</a:t>
            </a:fld>
            <a:endParaRPr sz="2300" dirty="0">
              <a:latin typeface="Gill Sans MT"/>
              <a:cs typeface="Gill Sans MT"/>
            </a:endParaRPr>
          </a:p>
        </p:txBody>
      </p:sp>
      <p:pic>
        <p:nvPicPr>
          <p:cNvPr id="3" name="图片 2">
            <a:extLst>
              <a:ext uri="{FF2B5EF4-FFF2-40B4-BE49-F238E27FC236}">
                <a16:creationId xmlns:a16="http://schemas.microsoft.com/office/drawing/2014/main" id="{DB6F1F92-55D8-4514-B54C-71B7D38CB64C}"/>
              </a:ext>
            </a:extLst>
          </p:cNvPr>
          <p:cNvPicPr>
            <a:picLocks noChangeAspect="1"/>
          </p:cNvPicPr>
          <p:nvPr/>
        </p:nvPicPr>
        <p:blipFill>
          <a:blip r:embed="rId3"/>
          <a:stretch>
            <a:fillRect/>
          </a:stretch>
        </p:blipFill>
        <p:spPr>
          <a:xfrm>
            <a:off x="1060450" y="1565796"/>
            <a:ext cx="10172257" cy="9187845"/>
          </a:xfrm>
          <a:prstGeom prst="rect">
            <a:avLst/>
          </a:prstGeom>
        </p:spPr>
      </p:pic>
      <p:sp>
        <p:nvSpPr>
          <p:cNvPr id="7" name="文本框 6">
            <a:extLst>
              <a:ext uri="{FF2B5EF4-FFF2-40B4-BE49-F238E27FC236}">
                <a16:creationId xmlns:a16="http://schemas.microsoft.com/office/drawing/2014/main" id="{80ACCA85-491B-48EB-8AAD-F5336F5D1DB1}"/>
              </a:ext>
            </a:extLst>
          </p:cNvPr>
          <p:cNvSpPr txBox="1"/>
          <p:nvPr/>
        </p:nvSpPr>
        <p:spPr>
          <a:xfrm>
            <a:off x="11411130" y="2530475"/>
            <a:ext cx="8689668" cy="6740307"/>
          </a:xfrm>
          <a:prstGeom prst="rect">
            <a:avLst/>
          </a:prstGeom>
          <a:noFill/>
        </p:spPr>
        <p:txBody>
          <a:bodyPr wrap="square" rtlCol="0">
            <a:spAutoFit/>
          </a:bodyPr>
          <a:lstStyle/>
          <a:p>
            <a:r>
              <a:rPr lang="en-US" altLang="zh-CN" sz="3600" dirty="0">
                <a:latin typeface="Times New Roman" panose="02020603050405020304" pitchFamily="18" charset="0"/>
                <a:cs typeface="Times New Roman" panose="02020603050405020304" pitchFamily="18" charset="0"/>
              </a:rPr>
              <a:t>Table 1:All our internal experiments use </a:t>
            </a:r>
            <a:r>
              <a:rPr lang="en-US" altLang="zh-CN" sz="3600" dirty="0">
                <a:solidFill>
                  <a:srgbClr val="0000FF"/>
                </a:solidFill>
                <a:latin typeface="Times New Roman" panose="02020603050405020304" pitchFamily="18" charset="0"/>
                <a:cs typeface="Times New Roman" panose="02020603050405020304" pitchFamily="18" charset="0"/>
              </a:rPr>
              <a:t>k = q = 6.</a:t>
            </a:r>
            <a:r>
              <a:rPr lang="en-US" altLang="zh-CN" sz="3600" dirty="0">
                <a:latin typeface="Times New Roman" panose="02020603050405020304" pitchFamily="18" charset="0"/>
                <a:cs typeface="Times New Roman" panose="02020603050405020304" pitchFamily="18" charset="0"/>
              </a:rPr>
              <a:t> Zero-shot learning experiments that train only on English are distinguished from few-shot learning, which include a fair internal comparison.  MONO, FT, FT w/EN, X-METRA, and X-METRAADA models include results for each test language when training on that language. FT w/EN trains jointly on English and only the target language. We </a:t>
            </a:r>
            <a:r>
              <a:rPr lang="en-US" altLang="zh-CN" sz="3600" dirty="0">
                <a:solidFill>
                  <a:srgbClr val="0000FF"/>
                </a:solidFill>
                <a:latin typeface="Times New Roman" panose="02020603050405020304" pitchFamily="18" charset="0"/>
                <a:cs typeface="Times New Roman" panose="02020603050405020304" pitchFamily="18" charset="0"/>
              </a:rPr>
              <a:t>highlight the best scores </a:t>
            </a:r>
            <a:r>
              <a:rPr lang="en-US" altLang="zh-CN" sz="3600" dirty="0">
                <a:latin typeface="Times New Roman" panose="02020603050405020304" pitchFamily="18" charset="0"/>
                <a:cs typeface="Times New Roman" panose="02020603050405020304" pitchFamily="18" charset="0"/>
              </a:rPr>
              <a:t>in bold </a:t>
            </a:r>
            <a:r>
              <a:rPr lang="en-US" altLang="zh-CN" sz="3600" dirty="0">
                <a:solidFill>
                  <a:srgbClr val="0000FF"/>
                </a:solidFill>
                <a:latin typeface="Times New Roman" panose="02020603050405020304" pitchFamily="18" charset="0"/>
                <a:cs typeface="Times New Roman" panose="02020603050405020304" pitchFamily="18" charset="0"/>
              </a:rPr>
              <a:t>and underline the second best </a:t>
            </a:r>
            <a:r>
              <a:rPr lang="en-US" altLang="zh-CN" sz="3600" dirty="0">
                <a:latin typeface="Times New Roman" panose="02020603050405020304" pitchFamily="18" charset="0"/>
                <a:cs typeface="Times New Roman" panose="02020603050405020304" pitchFamily="18" charset="0"/>
              </a:rPr>
              <a:t>for each language and sub-task. </a:t>
            </a:r>
            <a:endParaRPr lang="zh-CN" altLang="en-US" sz="3600"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7267FC32-0CA6-405C-BB23-608E6C1C0EF8}"/>
              </a:ext>
            </a:extLst>
          </p:cNvPr>
          <p:cNvSpPr/>
          <p:nvPr/>
        </p:nvSpPr>
        <p:spPr>
          <a:xfrm>
            <a:off x="4021372" y="7940675"/>
            <a:ext cx="6716478" cy="533400"/>
          </a:xfrm>
          <a:prstGeom prst="rect">
            <a:avLst/>
          </a:prstGeom>
          <a:solidFill>
            <a:schemeClr val="accent2">
              <a:lumMod val="75000"/>
              <a:alpha val="20000"/>
            </a:schemeClr>
          </a:solidFill>
          <a:ln>
            <a:solidFill>
              <a:srgbClr val="FDD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705320B-4A6A-4C61-A20A-91EF7C7E2C86}"/>
              </a:ext>
            </a:extLst>
          </p:cNvPr>
          <p:cNvSpPr/>
          <p:nvPr/>
        </p:nvSpPr>
        <p:spPr>
          <a:xfrm>
            <a:off x="4045502" y="6797675"/>
            <a:ext cx="6716478" cy="533400"/>
          </a:xfrm>
          <a:prstGeom prst="rect">
            <a:avLst/>
          </a:prstGeom>
          <a:solidFill>
            <a:srgbClr val="0000FF">
              <a:alpha val="20000"/>
            </a:srgbClr>
          </a:solidFill>
          <a:ln>
            <a:solidFill>
              <a:srgbClr val="FDD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BE4B7A2-04CB-4730-B001-AB7E3B058021}"/>
              </a:ext>
            </a:extLst>
          </p:cNvPr>
          <p:cNvSpPr/>
          <p:nvPr/>
        </p:nvSpPr>
        <p:spPr>
          <a:xfrm>
            <a:off x="4021372" y="4049627"/>
            <a:ext cx="6716478" cy="924095"/>
          </a:xfrm>
          <a:prstGeom prst="rect">
            <a:avLst/>
          </a:prstGeom>
          <a:solidFill>
            <a:srgbClr val="0000FF">
              <a:alpha val="20000"/>
            </a:srgbClr>
          </a:solidFill>
          <a:ln>
            <a:solidFill>
              <a:srgbClr val="FDD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B2FEAEF-42CE-4365-86F5-14FC9B441A14}"/>
              </a:ext>
            </a:extLst>
          </p:cNvPr>
          <p:cNvSpPr/>
          <p:nvPr/>
        </p:nvSpPr>
        <p:spPr>
          <a:xfrm>
            <a:off x="4021372" y="3173327"/>
            <a:ext cx="6716478" cy="533400"/>
          </a:xfrm>
          <a:prstGeom prst="rect">
            <a:avLst/>
          </a:prstGeom>
          <a:solidFill>
            <a:srgbClr val="0000FF">
              <a:alpha val="20000"/>
            </a:srgbClr>
          </a:solidFill>
          <a:ln>
            <a:solidFill>
              <a:srgbClr val="FDD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565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021372" y="168275"/>
            <a:ext cx="11393560" cy="1154162"/>
          </a:xfrm>
        </p:spPr>
        <p:txBody>
          <a:bodyPr/>
          <a:lstStyle/>
          <a:p>
            <a:pPr algn="ctr"/>
            <a:r>
              <a:rPr lang="en-US" altLang="zh-CN" dirty="0"/>
              <a:t>MTOD</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54</a:t>
            </a:fld>
            <a:endParaRPr sz="2300" dirty="0">
              <a:latin typeface="Gill Sans MT"/>
              <a:cs typeface="Gill Sans MT"/>
            </a:endParaRPr>
          </a:p>
        </p:txBody>
      </p:sp>
      <p:pic>
        <p:nvPicPr>
          <p:cNvPr id="3" name="图片 2">
            <a:extLst>
              <a:ext uri="{FF2B5EF4-FFF2-40B4-BE49-F238E27FC236}">
                <a16:creationId xmlns:a16="http://schemas.microsoft.com/office/drawing/2014/main" id="{DB6F1F92-55D8-4514-B54C-71B7D38CB64C}"/>
              </a:ext>
            </a:extLst>
          </p:cNvPr>
          <p:cNvPicPr>
            <a:picLocks noChangeAspect="1"/>
          </p:cNvPicPr>
          <p:nvPr/>
        </p:nvPicPr>
        <p:blipFill>
          <a:blip r:embed="rId3"/>
          <a:stretch>
            <a:fillRect/>
          </a:stretch>
        </p:blipFill>
        <p:spPr>
          <a:xfrm>
            <a:off x="1060450" y="1565796"/>
            <a:ext cx="10172257" cy="9187845"/>
          </a:xfrm>
          <a:prstGeom prst="rect">
            <a:avLst/>
          </a:prstGeom>
        </p:spPr>
      </p:pic>
      <p:sp>
        <p:nvSpPr>
          <p:cNvPr id="7" name="文本框 6">
            <a:extLst>
              <a:ext uri="{FF2B5EF4-FFF2-40B4-BE49-F238E27FC236}">
                <a16:creationId xmlns:a16="http://schemas.microsoft.com/office/drawing/2014/main" id="{80ACCA85-491B-48EB-8AAD-F5336F5D1DB1}"/>
              </a:ext>
            </a:extLst>
          </p:cNvPr>
          <p:cNvSpPr txBox="1"/>
          <p:nvPr/>
        </p:nvSpPr>
        <p:spPr>
          <a:xfrm>
            <a:off x="11411130" y="2530475"/>
            <a:ext cx="8689668" cy="6740307"/>
          </a:xfrm>
          <a:prstGeom prst="rect">
            <a:avLst/>
          </a:prstGeom>
          <a:noFill/>
        </p:spPr>
        <p:txBody>
          <a:bodyPr wrap="square" rtlCol="0">
            <a:spAutoFit/>
          </a:bodyPr>
          <a:lstStyle/>
          <a:p>
            <a:r>
              <a:rPr lang="en-US" altLang="zh-CN" sz="3600" dirty="0">
                <a:latin typeface="Times New Roman" panose="02020603050405020304" pitchFamily="18" charset="0"/>
                <a:cs typeface="Times New Roman" panose="02020603050405020304" pitchFamily="18" charset="0"/>
              </a:rPr>
              <a:t>Table 1:All our internal experiments use </a:t>
            </a:r>
            <a:r>
              <a:rPr lang="en-US" altLang="zh-CN" sz="3600" dirty="0">
                <a:solidFill>
                  <a:srgbClr val="0000FF"/>
                </a:solidFill>
                <a:latin typeface="Times New Roman" panose="02020603050405020304" pitchFamily="18" charset="0"/>
                <a:cs typeface="Times New Roman" panose="02020603050405020304" pitchFamily="18" charset="0"/>
              </a:rPr>
              <a:t>k = q = 6.</a:t>
            </a:r>
            <a:r>
              <a:rPr lang="en-US" altLang="zh-CN" sz="3600" dirty="0">
                <a:latin typeface="Times New Roman" panose="02020603050405020304" pitchFamily="18" charset="0"/>
                <a:cs typeface="Times New Roman" panose="02020603050405020304" pitchFamily="18" charset="0"/>
              </a:rPr>
              <a:t> Zero-shot learning experiments that train only on English are distinguished from few-shot learning, which include a fair internal comparison.  MONO, FT, FT w/EN, X-METRA, and X-METRAADA models include results for each test language when training on that language. FT w/EN trains jointly on English and only the target language. We </a:t>
            </a:r>
            <a:r>
              <a:rPr lang="en-US" altLang="zh-CN" sz="3600" dirty="0">
                <a:solidFill>
                  <a:srgbClr val="0000FF"/>
                </a:solidFill>
                <a:latin typeface="Times New Roman" panose="02020603050405020304" pitchFamily="18" charset="0"/>
                <a:cs typeface="Times New Roman" panose="02020603050405020304" pitchFamily="18" charset="0"/>
              </a:rPr>
              <a:t>highlight the best scores </a:t>
            </a:r>
            <a:r>
              <a:rPr lang="en-US" altLang="zh-CN" sz="3600" dirty="0">
                <a:latin typeface="Times New Roman" panose="02020603050405020304" pitchFamily="18" charset="0"/>
                <a:cs typeface="Times New Roman" panose="02020603050405020304" pitchFamily="18" charset="0"/>
              </a:rPr>
              <a:t>in bold </a:t>
            </a:r>
            <a:r>
              <a:rPr lang="en-US" altLang="zh-CN" sz="3600" dirty="0">
                <a:solidFill>
                  <a:srgbClr val="0000FF"/>
                </a:solidFill>
                <a:latin typeface="Times New Roman" panose="02020603050405020304" pitchFamily="18" charset="0"/>
                <a:cs typeface="Times New Roman" panose="02020603050405020304" pitchFamily="18" charset="0"/>
              </a:rPr>
              <a:t>and underline the second best </a:t>
            </a:r>
            <a:r>
              <a:rPr lang="en-US" altLang="zh-CN" sz="3600" dirty="0">
                <a:latin typeface="Times New Roman" panose="02020603050405020304" pitchFamily="18" charset="0"/>
                <a:cs typeface="Times New Roman" panose="02020603050405020304" pitchFamily="18" charset="0"/>
              </a:rPr>
              <a:t>for each language and sub-task. </a:t>
            </a:r>
            <a:endParaRPr lang="zh-CN" altLang="en-US" sz="3600"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7267FC32-0CA6-405C-BB23-608E6C1C0EF8}"/>
              </a:ext>
            </a:extLst>
          </p:cNvPr>
          <p:cNvSpPr/>
          <p:nvPr/>
        </p:nvSpPr>
        <p:spPr>
          <a:xfrm>
            <a:off x="4048550" y="8938606"/>
            <a:ext cx="6716478" cy="533400"/>
          </a:xfrm>
          <a:prstGeom prst="rect">
            <a:avLst/>
          </a:prstGeom>
          <a:solidFill>
            <a:schemeClr val="accent2">
              <a:lumMod val="75000"/>
              <a:alpha val="20000"/>
            </a:schemeClr>
          </a:solidFill>
          <a:ln>
            <a:solidFill>
              <a:srgbClr val="FDD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705320B-4A6A-4C61-A20A-91EF7C7E2C86}"/>
              </a:ext>
            </a:extLst>
          </p:cNvPr>
          <p:cNvSpPr/>
          <p:nvPr/>
        </p:nvSpPr>
        <p:spPr>
          <a:xfrm>
            <a:off x="4048550" y="9846123"/>
            <a:ext cx="6716478" cy="533400"/>
          </a:xfrm>
          <a:prstGeom prst="rect">
            <a:avLst/>
          </a:prstGeom>
          <a:solidFill>
            <a:srgbClr val="0000FF">
              <a:alpha val="20000"/>
            </a:srgbClr>
          </a:solidFill>
          <a:ln>
            <a:solidFill>
              <a:srgbClr val="FDD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BAEC4AE-06C3-430C-91C8-63DF6AC7BDE0}"/>
              </a:ext>
            </a:extLst>
          </p:cNvPr>
          <p:cNvSpPr/>
          <p:nvPr/>
        </p:nvSpPr>
        <p:spPr>
          <a:xfrm>
            <a:off x="4051598" y="7951448"/>
            <a:ext cx="6716478" cy="533400"/>
          </a:xfrm>
          <a:prstGeom prst="rect">
            <a:avLst/>
          </a:prstGeom>
          <a:solidFill>
            <a:schemeClr val="accent3">
              <a:lumMod val="50000"/>
              <a:alpha val="20000"/>
            </a:schemeClr>
          </a:solidFill>
          <a:ln>
            <a:solidFill>
              <a:srgbClr val="FDD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077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021372" y="168275"/>
            <a:ext cx="11393560" cy="1154162"/>
          </a:xfrm>
        </p:spPr>
        <p:txBody>
          <a:bodyPr/>
          <a:lstStyle/>
          <a:p>
            <a:pPr algn="ctr"/>
            <a:r>
              <a:rPr lang="en-US" altLang="zh-CN" dirty="0"/>
              <a:t>QA</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55</a:t>
            </a:fld>
            <a:endParaRPr sz="2300" dirty="0">
              <a:latin typeface="Gill Sans MT"/>
              <a:cs typeface="Gill Sans MT"/>
            </a:endParaRPr>
          </a:p>
        </p:txBody>
      </p:sp>
      <p:pic>
        <p:nvPicPr>
          <p:cNvPr id="5" name="图片 4">
            <a:extLst>
              <a:ext uri="{FF2B5EF4-FFF2-40B4-BE49-F238E27FC236}">
                <a16:creationId xmlns:a16="http://schemas.microsoft.com/office/drawing/2014/main" id="{B43517CF-B2DB-488E-B5ED-920E0F7780C2}"/>
              </a:ext>
            </a:extLst>
          </p:cNvPr>
          <p:cNvPicPr>
            <a:picLocks noChangeAspect="1"/>
          </p:cNvPicPr>
          <p:nvPr/>
        </p:nvPicPr>
        <p:blipFill>
          <a:blip r:embed="rId3"/>
          <a:stretch>
            <a:fillRect/>
          </a:stretch>
        </p:blipFill>
        <p:spPr>
          <a:xfrm>
            <a:off x="1283709" y="1682523"/>
            <a:ext cx="17536682" cy="9265578"/>
          </a:xfrm>
          <a:prstGeom prst="rect">
            <a:avLst/>
          </a:prstGeom>
        </p:spPr>
      </p:pic>
    </p:spTree>
    <p:extLst>
      <p:ext uri="{BB962C8B-B14F-4D97-AF65-F5344CB8AC3E}">
        <p14:creationId xmlns:p14="http://schemas.microsoft.com/office/powerpoint/2010/main" val="20651028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021372" y="168275"/>
            <a:ext cx="11393560" cy="1154162"/>
          </a:xfrm>
        </p:spPr>
        <p:txBody>
          <a:bodyPr/>
          <a:lstStyle/>
          <a:p>
            <a:pPr algn="ctr"/>
            <a:r>
              <a:rPr lang="en-US" altLang="zh-CN" dirty="0"/>
              <a:t>MTOD</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56</a:t>
            </a:fld>
            <a:endParaRPr sz="2300" dirty="0">
              <a:latin typeface="Gill Sans MT"/>
              <a:cs typeface="Gill Sans MT"/>
            </a:endParaRPr>
          </a:p>
        </p:txBody>
      </p:sp>
      <p:pic>
        <p:nvPicPr>
          <p:cNvPr id="3" name="图片 2">
            <a:extLst>
              <a:ext uri="{FF2B5EF4-FFF2-40B4-BE49-F238E27FC236}">
                <a16:creationId xmlns:a16="http://schemas.microsoft.com/office/drawing/2014/main" id="{FE7068B4-0CF2-45E3-A6D0-AA9E6D068F8E}"/>
              </a:ext>
            </a:extLst>
          </p:cNvPr>
          <p:cNvPicPr>
            <a:picLocks noChangeAspect="1"/>
          </p:cNvPicPr>
          <p:nvPr/>
        </p:nvPicPr>
        <p:blipFill>
          <a:blip r:embed="rId3"/>
          <a:stretch>
            <a:fillRect/>
          </a:stretch>
        </p:blipFill>
        <p:spPr>
          <a:xfrm>
            <a:off x="0" y="1692275"/>
            <a:ext cx="20104100" cy="8661287"/>
          </a:xfrm>
          <a:prstGeom prst="rect">
            <a:avLst/>
          </a:prstGeom>
        </p:spPr>
      </p:pic>
    </p:spTree>
    <p:extLst>
      <p:ext uri="{BB962C8B-B14F-4D97-AF65-F5344CB8AC3E}">
        <p14:creationId xmlns:p14="http://schemas.microsoft.com/office/powerpoint/2010/main" val="23736368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021372" y="168275"/>
            <a:ext cx="11393560" cy="1154162"/>
          </a:xfrm>
        </p:spPr>
        <p:txBody>
          <a:bodyPr/>
          <a:lstStyle/>
          <a:p>
            <a:pPr algn="ctr"/>
            <a:r>
              <a:rPr lang="en-US" altLang="zh-CN" dirty="0"/>
              <a:t>K-Shot Analysis</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57</a:t>
            </a:fld>
            <a:endParaRPr sz="2300" dirty="0">
              <a:latin typeface="Gill Sans MT"/>
              <a:cs typeface="Gill Sans MT"/>
            </a:endParaRPr>
          </a:p>
        </p:txBody>
      </p:sp>
      <p:pic>
        <p:nvPicPr>
          <p:cNvPr id="5" name="图片 4">
            <a:extLst>
              <a:ext uri="{FF2B5EF4-FFF2-40B4-BE49-F238E27FC236}">
                <a16:creationId xmlns:a16="http://schemas.microsoft.com/office/drawing/2014/main" id="{2314540D-7168-45F7-8CBB-9231750BA227}"/>
              </a:ext>
            </a:extLst>
          </p:cNvPr>
          <p:cNvPicPr>
            <a:picLocks noChangeAspect="1"/>
          </p:cNvPicPr>
          <p:nvPr/>
        </p:nvPicPr>
        <p:blipFill rotWithShape="1">
          <a:blip r:embed="rId3"/>
          <a:srcRect l="2022" r="4027" b="2000"/>
          <a:stretch/>
        </p:blipFill>
        <p:spPr>
          <a:xfrm>
            <a:off x="0" y="2149475"/>
            <a:ext cx="9647853" cy="7162800"/>
          </a:xfrm>
          <a:prstGeom prst="rect">
            <a:avLst/>
          </a:prstGeom>
        </p:spPr>
      </p:pic>
      <p:pic>
        <p:nvPicPr>
          <p:cNvPr id="6" name="图片 5">
            <a:extLst>
              <a:ext uri="{FF2B5EF4-FFF2-40B4-BE49-F238E27FC236}">
                <a16:creationId xmlns:a16="http://schemas.microsoft.com/office/drawing/2014/main" id="{A34863F5-C727-4479-B568-65CAD80FC0FC}"/>
              </a:ext>
            </a:extLst>
          </p:cNvPr>
          <p:cNvPicPr>
            <a:picLocks noChangeAspect="1"/>
          </p:cNvPicPr>
          <p:nvPr/>
        </p:nvPicPr>
        <p:blipFill rotWithShape="1">
          <a:blip r:embed="rId4"/>
          <a:srcRect l="2597" r="4189" b="2299"/>
          <a:stretch/>
        </p:blipFill>
        <p:spPr>
          <a:xfrm>
            <a:off x="9995632" y="2073275"/>
            <a:ext cx="10105166" cy="7162800"/>
          </a:xfrm>
          <a:prstGeom prst="rect">
            <a:avLst/>
          </a:prstGeom>
        </p:spPr>
      </p:pic>
    </p:spTree>
    <p:extLst>
      <p:ext uri="{BB962C8B-B14F-4D97-AF65-F5344CB8AC3E}">
        <p14:creationId xmlns:p14="http://schemas.microsoft.com/office/powerpoint/2010/main" val="18053911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021372" y="168275"/>
            <a:ext cx="11393560" cy="1154162"/>
          </a:xfrm>
        </p:spPr>
        <p:txBody>
          <a:bodyPr/>
          <a:lstStyle/>
          <a:p>
            <a:pPr algn="ctr"/>
            <a:r>
              <a:rPr lang="en-US" altLang="zh-CN" dirty="0" err="1"/>
              <a:t>Conclustion</a:t>
            </a:r>
            <a:r>
              <a:rPr lang="en-US" altLang="zh-CN" dirty="0"/>
              <a:t>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58</a:t>
            </a:fld>
            <a:endParaRPr sz="2300" dirty="0">
              <a:latin typeface="Gill Sans MT"/>
              <a:cs typeface="Gill Sans MT"/>
            </a:endParaRPr>
          </a:p>
        </p:txBody>
      </p:sp>
      <p:sp>
        <p:nvSpPr>
          <p:cNvPr id="9" name="文本框 3">
            <a:extLst>
              <a:ext uri="{FF2B5EF4-FFF2-40B4-BE49-F238E27FC236}">
                <a16:creationId xmlns:a16="http://schemas.microsoft.com/office/drawing/2014/main" id="{BBD2AAC7-67D6-48F7-A85D-4C20CDAF5875}"/>
              </a:ext>
            </a:extLst>
          </p:cNvPr>
          <p:cNvSpPr txBox="1"/>
          <p:nvPr/>
        </p:nvSpPr>
        <p:spPr>
          <a:xfrm>
            <a:off x="3117850" y="2606675"/>
            <a:ext cx="16986250" cy="40500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0150" lvl="1"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Proposing </a:t>
            </a:r>
            <a:r>
              <a:rPr lang="en-US" altLang="zh-CN" sz="4400" dirty="0">
                <a:solidFill>
                  <a:srgbClr val="0000FF"/>
                </a:solidFill>
                <a:latin typeface="Gill Sans MT" panose="020B0502020104020203" pitchFamily="34" charset="0"/>
              </a:rPr>
              <a:t>X-METRA-ADA</a:t>
            </a:r>
          </a:p>
          <a:p>
            <a:pPr marL="1200150" lvl="1" indent="-742950">
              <a:lnSpc>
                <a:spcPct val="150000"/>
              </a:lnSpc>
              <a:buClr>
                <a:srgbClr val="0000FF"/>
              </a:buClr>
              <a:buFont typeface="Wingdings" panose="05000000000000000000" pitchFamily="2" charset="2"/>
              <a:buChar char="l"/>
            </a:pPr>
            <a:r>
              <a:rPr lang="en-US" altLang="zh-CN" sz="4400" dirty="0">
                <a:solidFill>
                  <a:srgbClr val="0000FF"/>
                </a:solidFill>
              </a:rPr>
              <a:t>Applying</a:t>
            </a:r>
            <a:r>
              <a:rPr lang="en-US" altLang="zh-CN" sz="4400" dirty="0"/>
              <a:t> X-METRA-ADA </a:t>
            </a:r>
            <a:r>
              <a:rPr lang="en-US" altLang="zh-CN" sz="4400" dirty="0">
                <a:solidFill>
                  <a:srgbClr val="0000FF"/>
                </a:solidFill>
              </a:rPr>
              <a:t>to</a:t>
            </a:r>
            <a:r>
              <a:rPr lang="en-US" altLang="zh-CN" sz="4400" dirty="0"/>
              <a:t> two challenging cross-lingual </a:t>
            </a:r>
            <a:r>
              <a:rPr lang="en-US" altLang="zh-CN" sz="4400" dirty="0">
                <a:solidFill>
                  <a:srgbClr val="0000FF"/>
                </a:solidFill>
              </a:rPr>
              <a:t>task</a:t>
            </a:r>
          </a:p>
          <a:p>
            <a:pPr marL="1200150" lvl="1" indent="-742950">
              <a:lnSpc>
                <a:spcPct val="150000"/>
              </a:lnSpc>
              <a:buClr>
                <a:srgbClr val="0000FF"/>
              </a:buClr>
              <a:buFont typeface="Wingdings" panose="05000000000000000000" pitchFamily="2" charset="2"/>
              <a:buChar char="l"/>
            </a:pPr>
            <a:r>
              <a:rPr lang="en-US" altLang="zh-CN" sz="4400" dirty="0">
                <a:solidFill>
                  <a:srgbClr val="0000FF"/>
                </a:solidFill>
              </a:rPr>
              <a:t>Analyzing</a:t>
            </a:r>
            <a:r>
              <a:rPr lang="en-US" altLang="zh-CN" sz="4400" dirty="0"/>
              <a:t> the </a:t>
            </a:r>
            <a:r>
              <a:rPr lang="en-US" altLang="zh-CN" sz="4400" dirty="0">
                <a:solidFill>
                  <a:srgbClr val="0000FF"/>
                </a:solidFill>
              </a:rPr>
              <a:t>importance of different components </a:t>
            </a:r>
            <a:r>
              <a:rPr lang="en-US" altLang="zh-CN" sz="4400" dirty="0"/>
              <a:t>in cross-lingual transfer</a:t>
            </a:r>
            <a:endParaRPr lang="zh-CN" altLang="en-US" sz="4400" dirty="0"/>
          </a:p>
        </p:txBody>
      </p:sp>
    </p:spTree>
    <p:extLst>
      <p:ext uri="{BB962C8B-B14F-4D97-AF65-F5344CB8AC3E}">
        <p14:creationId xmlns:p14="http://schemas.microsoft.com/office/powerpoint/2010/main" val="34393366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27E488B-5E21-45E3-9B30-CEDE868835A2}"/>
              </a:ext>
            </a:extLst>
          </p:cNvPr>
          <p:cNvSpPr/>
          <p:nvPr/>
        </p:nvSpPr>
        <p:spPr>
          <a:xfrm>
            <a:off x="2355850" y="2987675"/>
            <a:ext cx="15392400" cy="3429000"/>
          </a:xfrm>
          <a:prstGeom prst="rect">
            <a:avLst/>
          </a:prstGeom>
          <a:solidFill>
            <a:srgbClr val="D4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tx1"/>
                </a:solidFill>
                <a:latin typeface="Gill Sans MT" panose="020B0502020104020203" pitchFamily="34" charset="0"/>
              </a:rPr>
              <a:t>Exploring Task Difficulty for Few-Shot Relation Extraction</a:t>
            </a:r>
          </a:p>
        </p:txBody>
      </p:sp>
      <p:sp>
        <p:nvSpPr>
          <p:cNvPr id="4" name="object 4">
            <a:extLst>
              <a:ext uri="{FF2B5EF4-FFF2-40B4-BE49-F238E27FC236}">
                <a16:creationId xmlns:a16="http://schemas.microsoft.com/office/drawing/2014/main" id="{89A68B52-230B-4291-8D4D-0C3DB26E7E44}"/>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59</a:t>
            </a:fld>
            <a:endParaRPr sz="2300" dirty="0">
              <a:latin typeface="Gill Sans MT"/>
              <a:cs typeface="Gill Sans MT"/>
            </a:endParaRPr>
          </a:p>
        </p:txBody>
      </p:sp>
      <p:sp>
        <p:nvSpPr>
          <p:cNvPr id="2" name="矩形 1">
            <a:extLst>
              <a:ext uri="{FF2B5EF4-FFF2-40B4-BE49-F238E27FC236}">
                <a16:creationId xmlns:a16="http://schemas.microsoft.com/office/drawing/2014/main" id="{CB766B1D-46F8-445A-B0BE-F3CE30CF92BB}"/>
              </a:ext>
            </a:extLst>
          </p:cNvPr>
          <p:cNvSpPr/>
          <p:nvPr/>
        </p:nvSpPr>
        <p:spPr>
          <a:xfrm>
            <a:off x="0" y="0"/>
            <a:ext cx="20104100" cy="1506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48624C05-DA3D-4A4A-B610-24A3F4AE72A3}"/>
              </a:ext>
            </a:extLst>
          </p:cNvPr>
          <p:cNvPicPr>
            <a:picLocks noChangeAspect="1"/>
          </p:cNvPicPr>
          <p:nvPr/>
        </p:nvPicPr>
        <p:blipFill>
          <a:blip r:embed="rId3"/>
          <a:stretch>
            <a:fillRect/>
          </a:stretch>
        </p:blipFill>
        <p:spPr>
          <a:xfrm>
            <a:off x="4528240" y="6416675"/>
            <a:ext cx="11047619" cy="2514286"/>
          </a:xfrm>
          <a:prstGeom prst="rect">
            <a:avLst/>
          </a:prstGeom>
        </p:spPr>
      </p:pic>
    </p:spTree>
    <p:extLst>
      <p:ext uri="{BB962C8B-B14F-4D97-AF65-F5344CB8AC3E}">
        <p14:creationId xmlns:p14="http://schemas.microsoft.com/office/powerpoint/2010/main" val="1187310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3859970" y="225777"/>
            <a:ext cx="12384160" cy="1154162"/>
          </a:xfrm>
        </p:spPr>
        <p:txBody>
          <a:bodyPr/>
          <a:lstStyle/>
          <a:p>
            <a:pPr algn="ctr"/>
            <a:r>
              <a:rPr lang="en-US" altLang="zh-CN" dirty="0"/>
              <a:t>Experiment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6</a:t>
            </a:fld>
            <a:endParaRPr sz="2300" dirty="0">
              <a:latin typeface="Gill Sans MT"/>
              <a:cs typeface="Gill Sans MT"/>
            </a:endParaRPr>
          </a:p>
        </p:txBody>
      </p:sp>
      <p:pic>
        <p:nvPicPr>
          <p:cNvPr id="5" name="图片 4">
            <a:extLst>
              <a:ext uri="{FF2B5EF4-FFF2-40B4-BE49-F238E27FC236}">
                <a16:creationId xmlns:a16="http://schemas.microsoft.com/office/drawing/2014/main" id="{AEB9763A-8CE2-43BA-8FE2-9614B75D6723}"/>
              </a:ext>
            </a:extLst>
          </p:cNvPr>
          <p:cNvPicPr>
            <a:picLocks noChangeAspect="1"/>
          </p:cNvPicPr>
          <p:nvPr/>
        </p:nvPicPr>
        <p:blipFill>
          <a:blip r:embed="rId3"/>
          <a:stretch>
            <a:fillRect/>
          </a:stretch>
        </p:blipFill>
        <p:spPr>
          <a:xfrm>
            <a:off x="527050" y="4804055"/>
            <a:ext cx="18304972" cy="5486400"/>
          </a:xfrm>
          <a:prstGeom prst="rect">
            <a:avLst/>
          </a:prstGeom>
        </p:spPr>
      </p:pic>
      <p:sp>
        <p:nvSpPr>
          <p:cNvPr id="6" name="文本框 5">
            <a:extLst>
              <a:ext uri="{FF2B5EF4-FFF2-40B4-BE49-F238E27FC236}">
                <a16:creationId xmlns:a16="http://schemas.microsoft.com/office/drawing/2014/main" id="{CDF53F7A-0E7A-48A6-8874-267858434114}"/>
              </a:ext>
            </a:extLst>
          </p:cNvPr>
          <p:cNvSpPr txBox="1"/>
          <p:nvPr/>
        </p:nvSpPr>
        <p:spPr>
          <a:xfrm>
            <a:off x="1593850" y="1321510"/>
            <a:ext cx="17976850" cy="3019994"/>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LMFT: task specific unlabeled data +target task</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ITFT: MNLI+ target task</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Task augmentation (TA) and self-training (ST)</a:t>
            </a:r>
          </a:p>
        </p:txBody>
      </p:sp>
    </p:spTree>
    <p:extLst>
      <p:ext uri="{BB962C8B-B14F-4D97-AF65-F5344CB8AC3E}">
        <p14:creationId xmlns:p14="http://schemas.microsoft.com/office/powerpoint/2010/main" val="387226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7192890" y="225777"/>
            <a:ext cx="5718319" cy="1154162"/>
          </a:xfrm>
        </p:spPr>
        <p:txBody>
          <a:bodyPr/>
          <a:lstStyle/>
          <a:p>
            <a:pPr algn="ctr"/>
            <a:r>
              <a:rPr lang="en-US" altLang="zh-CN" dirty="0"/>
              <a:t>Motivation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60</a:t>
            </a:fld>
            <a:endParaRPr sz="2300" dirty="0">
              <a:latin typeface="Gill Sans MT"/>
              <a:cs typeface="Gill Sans MT"/>
            </a:endParaRPr>
          </a:p>
        </p:txBody>
      </p:sp>
      <p:pic>
        <p:nvPicPr>
          <p:cNvPr id="3" name="图片 2">
            <a:extLst>
              <a:ext uri="{FF2B5EF4-FFF2-40B4-BE49-F238E27FC236}">
                <a16:creationId xmlns:a16="http://schemas.microsoft.com/office/drawing/2014/main" id="{9B33C98A-94FA-4257-AF25-FCCD6716B55B}"/>
              </a:ext>
            </a:extLst>
          </p:cNvPr>
          <p:cNvPicPr>
            <a:picLocks noChangeAspect="1"/>
          </p:cNvPicPr>
          <p:nvPr/>
        </p:nvPicPr>
        <p:blipFill>
          <a:blip r:embed="rId3"/>
          <a:stretch>
            <a:fillRect/>
          </a:stretch>
        </p:blipFill>
        <p:spPr>
          <a:xfrm>
            <a:off x="3716319" y="2202432"/>
            <a:ext cx="12671461" cy="7620000"/>
          </a:xfrm>
          <a:prstGeom prst="rect">
            <a:avLst/>
          </a:prstGeom>
        </p:spPr>
      </p:pic>
    </p:spTree>
    <p:extLst>
      <p:ext uri="{BB962C8B-B14F-4D97-AF65-F5344CB8AC3E}">
        <p14:creationId xmlns:p14="http://schemas.microsoft.com/office/powerpoint/2010/main" val="7765245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7192890" y="225777"/>
            <a:ext cx="5718319" cy="2308324"/>
          </a:xfrm>
        </p:spPr>
        <p:txBody>
          <a:bodyPr/>
          <a:lstStyle/>
          <a:p>
            <a:pPr algn="ctr"/>
            <a:r>
              <a:rPr lang="en-US" altLang="zh-CN" dirty="0"/>
              <a:t>Approach</a:t>
            </a:r>
            <a:br>
              <a:rPr lang="en-US" altLang="zh-CN" dirty="0"/>
            </a:br>
            <a:r>
              <a:rPr lang="en-US" altLang="zh-CN" dirty="0"/>
              <a:t>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61</a:t>
            </a:fld>
            <a:endParaRPr sz="2300" dirty="0">
              <a:latin typeface="Gill Sans MT"/>
              <a:cs typeface="Gill Sans MT"/>
            </a:endParaRPr>
          </a:p>
        </p:txBody>
      </p:sp>
      <p:pic>
        <p:nvPicPr>
          <p:cNvPr id="8" name="图片 7">
            <a:extLst>
              <a:ext uri="{FF2B5EF4-FFF2-40B4-BE49-F238E27FC236}">
                <a16:creationId xmlns:a16="http://schemas.microsoft.com/office/drawing/2014/main" id="{48A0EC49-C964-4709-A956-6FC5BA9212B2}"/>
              </a:ext>
            </a:extLst>
          </p:cNvPr>
          <p:cNvPicPr>
            <a:picLocks noChangeAspect="1"/>
          </p:cNvPicPr>
          <p:nvPr/>
        </p:nvPicPr>
        <p:blipFill>
          <a:blip r:embed="rId3"/>
          <a:stretch>
            <a:fillRect/>
          </a:stretch>
        </p:blipFill>
        <p:spPr>
          <a:xfrm>
            <a:off x="-18542" y="1831168"/>
            <a:ext cx="20314452" cy="8360756"/>
          </a:xfrm>
          <a:prstGeom prst="rect">
            <a:avLst/>
          </a:prstGeom>
        </p:spPr>
      </p:pic>
    </p:spTree>
    <p:extLst>
      <p:ext uri="{BB962C8B-B14F-4D97-AF65-F5344CB8AC3E}">
        <p14:creationId xmlns:p14="http://schemas.microsoft.com/office/powerpoint/2010/main" val="624442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4044482" y="27215"/>
            <a:ext cx="13411200" cy="1447800"/>
          </a:xfrm>
        </p:spPr>
        <p:txBody>
          <a:bodyPr/>
          <a:lstStyle/>
          <a:p>
            <a:r>
              <a:rPr lang="en-US" altLang="zh-CN" sz="8000" dirty="0">
                <a:latin typeface="Gill Sans MT" panose="020B0502020104020203" pitchFamily="34" charset="0"/>
              </a:rPr>
              <a:t>Hybrid Prototype Learning</a:t>
            </a:r>
            <a:br>
              <a:rPr lang="en-US" altLang="zh-CN" sz="8000" dirty="0">
                <a:latin typeface="Gill Sans MT" panose="020B0502020104020203" pitchFamily="34" charset="0"/>
              </a:rPr>
            </a:b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2041652" y="2149475"/>
            <a:ext cx="15697200" cy="2004331"/>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Global Prototypes</a:t>
            </a:r>
          </a:p>
          <a:p>
            <a:pPr marL="1200150" lvl="1"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Two entity </a:t>
            </a:r>
            <a:r>
              <a:rPr lang="en-US" altLang="zh-CN" sz="4400" dirty="0" err="1">
                <a:latin typeface="Gill Sans MT" panose="020B0502020104020203" pitchFamily="34" charset="0"/>
              </a:rPr>
              <a:t>representation+relation</a:t>
            </a:r>
            <a:endParaRPr lang="en-US" altLang="zh-CN" sz="4400" dirty="0">
              <a:latin typeface="Gill Sans MT" panose="020B0502020104020203" pitchFamily="34" charset="0"/>
            </a:endParaRP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62</a:t>
            </a:fld>
            <a:endParaRPr sz="2300" dirty="0">
              <a:latin typeface="Gill Sans MT"/>
              <a:cs typeface="Gill Sans MT"/>
            </a:endParaRPr>
          </a:p>
        </p:txBody>
      </p:sp>
      <p:pic>
        <p:nvPicPr>
          <p:cNvPr id="3" name="图片 2">
            <a:extLst>
              <a:ext uri="{FF2B5EF4-FFF2-40B4-BE49-F238E27FC236}">
                <a16:creationId xmlns:a16="http://schemas.microsoft.com/office/drawing/2014/main" id="{54111C8D-270F-46B0-8718-E4077CB8A177}"/>
              </a:ext>
            </a:extLst>
          </p:cNvPr>
          <p:cNvPicPr>
            <a:picLocks noChangeAspect="1"/>
          </p:cNvPicPr>
          <p:nvPr/>
        </p:nvPicPr>
        <p:blipFill>
          <a:blip r:embed="rId3"/>
          <a:stretch>
            <a:fillRect/>
          </a:stretch>
        </p:blipFill>
        <p:spPr>
          <a:xfrm>
            <a:off x="3117850" y="4854575"/>
            <a:ext cx="5711058" cy="1600200"/>
          </a:xfrm>
          <a:prstGeom prst="rect">
            <a:avLst/>
          </a:prstGeom>
        </p:spPr>
      </p:pic>
    </p:spTree>
    <p:extLst>
      <p:ext uri="{BB962C8B-B14F-4D97-AF65-F5344CB8AC3E}">
        <p14:creationId xmlns:p14="http://schemas.microsoft.com/office/powerpoint/2010/main" val="13919850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4044482" y="27215"/>
            <a:ext cx="13411200" cy="1447800"/>
          </a:xfrm>
        </p:spPr>
        <p:txBody>
          <a:bodyPr/>
          <a:lstStyle/>
          <a:p>
            <a:r>
              <a:rPr lang="en-US" altLang="zh-CN" sz="8000" dirty="0">
                <a:latin typeface="Gill Sans MT" panose="020B0502020104020203" pitchFamily="34" charset="0"/>
              </a:rPr>
              <a:t>Hybrid Prototype Learning</a:t>
            </a:r>
            <a:br>
              <a:rPr lang="en-US" altLang="zh-CN" sz="8000" dirty="0">
                <a:latin typeface="Gill Sans MT" panose="020B0502020104020203" pitchFamily="34" charset="0"/>
              </a:rPr>
            </a:b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1477853" y="1753700"/>
            <a:ext cx="15697200" cy="2753831"/>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Local Prototypes</a:t>
            </a:r>
          </a:p>
          <a:p>
            <a:pPr marL="1200150" lvl="1"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Allocate </a:t>
            </a:r>
            <a:r>
              <a:rPr lang="en-US" altLang="zh-CN" sz="4000" dirty="0">
                <a:solidFill>
                  <a:srgbClr val="0000FF"/>
                </a:solidFill>
                <a:latin typeface="Gill Sans MT" panose="020B0502020104020203" pitchFamily="34" charset="0"/>
              </a:rPr>
              <a:t>weights</a:t>
            </a:r>
            <a:r>
              <a:rPr lang="en-US" altLang="zh-CN" sz="4000" dirty="0">
                <a:latin typeface="Gill Sans MT" panose="020B0502020104020203" pitchFamily="34" charset="0"/>
              </a:rPr>
              <a:t> to different tokens according to their similarities with relation descriptions,</a:t>
            </a: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63</a:t>
            </a:fld>
            <a:endParaRPr sz="2300" dirty="0">
              <a:latin typeface="Gill Sans MT"/>
              <a:cs typeface="Gill Sans MT"/>
            </a:endParaRPr>
          </a:p>
        </p:txBody>
      </p:sp>
      <p:pic>
        <p:nvPicPr>
          <p:cNvPr id="5" name="图片 4">
            <a:extLst>
              <a:ext uri="{FF2B5EF4-FFF2-40B4-BE49-F238E27FC236}">
                <a16:creationId xmlns:a16="http://schemas.microsoft.com/office/drawing/2014/main" id="{096B633A-BCF4-4FE2-8797-ABA525AA2EE1}"/>
              </a:ext>
            </a:extLst>
          </p:cNvPr>
          <p:cNvPicPr>
            <a:picLocks noChangeAspect="1"/>
          </p:cNvPicPr>
          <p:nvPr/>
        </p:nvPicPr>
        <p:blipFill>
          <a:blip r:embed="rId3"/>
          <a:stretch>
            <a:fillRect/>
          </a:stretch>
        </p:blipFill>
        <p:spPr>
          <a:xfrm>
            <a:off x="1477853" y="4786216"/>
            <a:ext cx="7010400" cy="2442484"/>
          </a:xfrm>
          <a:prstGeom prst="rect">
            <a:avLst/>
          </a:prstGeom>
        </p:spPr>
      </p:pic>
      <p:pic>
        <p:nvPicPr>
          <p:cNvPr id="7" name="图片 6">
            <a:extLst>
              <a:ext uri="{FF2B5EF4-FFF2-40B4-BE49-F238E27FC236}">
                <a16:creationId xmlns:a16="http://schemas.microsoft.com/office/drawing/2014/main" id="{65AAFDD1-DE1A-4A75-99D8-3FA086B9DD8C}"/>
              </a:ext>
            </a:extLst>
          </p:cNvPr>
          <p:cNvPicPr>
            <a:picLocks noChangeAspect="1"/>
          </p:cNvPicPr>
          <p:nvPr/>
        </p:nvPicPr>
        <p:blipFill>
          <a:blip r:embed="rId4"/>
          <a:stretch>
            <a:fillRect/>
          </a:stretch>
        </p:blipFill>
        <p:spPr>
          <a:xfrm>
            <a:off x="1330506" y="7352874"/>
            <a:ext cx="7305093" cy="2214394"/>
          </a:xfrm>
          <a:prstGeom prst="rect">
            <a:avLst/>
          </a:prstGeom>
        </p:spPr>
      </p:pic>
      <p:pic>
        <p:nvPicPr>
          <p:cNvPr id="8" name="图片 7">
            <a:extLst>
              <a:ext uri="{FF2B5EF4-FFF2-40B4-BE49-F238E27FC236}">
                <a16:creationId xmlns:a16="http://schemas.microsoft.com/office/drawing/2014/main" id="{83C10DB5-0472-4B34-80E4-F6E4D90255DB}"/>
              </a:ext>
            </a:extLst>
          </p:cNvPr>
          <p:cNvPicPr>
            <a:picLocks noChangeAspect="1"/>
          </p:cNvPicPr>
          <p:nvPr/>
        </p:nvPicPr>
        <p:blipFill>
          <a:blip r:embed="rId5"/>
          <a:stretch>
            <a:fillRect/>
          </a:stretch>
        </p:blipFill>
        <p:spPr>
          <a:xfrm>
            <a:off x="10052050" y="6188966"/>
            <a:ext cx="6324600" cy="2079468"/>
          </a:xfrm>
          <a:prstGeom prst="rect">
            <a:avLst/>
          </a:prstGeom>
        </p:spPr>
      </p:pic>
    </p:spTree>
    <p:extLst>
      <p:ext uri="{BB962C8B-B14F-4D97-AF65-F5344CB8AC3E}">
        <p14:creationId xmlns:p14="http://schemas.microsoft.com/office/powerpoint/2010/main" val="37416117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4044482" y="27215"/>
            <a:ext cx="13411200" cy="2385268"/>
          </a:xfrm>
        </p:spPr>
        <p:txBody>
          <a:bodyPr/>
          <a:lstStyle/>
          <a:p>
            <a:r>
              <a:rPr lang="en-US" altLang="zh-CN" sz="8000" dirty="0">
                <a:latin typeface="Gill Sans MT" panose="020B0502020104020203" pitchFamily="34" charset="0"/>
              </a:rPr>
              <a:t>Contrastive Learning</a:t>
            </a:r>
            <a:br>
              <a:rPr lang="en-US" altLang="zh-CN" sz="8000" dirty="0">
                <a:latin typeface="Gill Sans MT" panose="020B0502020104020203" pitchFamily="34" charset="0"/>
              </a:rPr>
            </a:br>
            <a:endParaRPr lang="zh-CN" altLang="en-US" dirty="0"/>
          </a:p>
        </p:txBody>
      </p:sp>
      <p:sp>
        <p:nvSpPr>
          <p:cNvPr id="4" name="文本框 3">
            <a:extLst>
              <a:ext uri="{FF2B5EF4-FFF2-40B4-BE49-F238E27FC236}">
                <a16:creationId xmlns:a16="http://schemas.microsoft.com/office/drawing/2014/main" id="{65012A85-8BE9-4789-BC60-2FC47B517827}"/>
              </a:ext>
            </a:extLst>
          </p:cNvPr>
          <p:cNvSpPr txBox="1"/>
          <p:nvPr/>
        </p:nvSpPr>
        <p:spPr>
          <a:xfrm>
            <a:off x="1477853" y="1753700"/>
            <a:ext cx="15697200" cy="2753831"/>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Local Prototypes</a:t>
            </a:r>
          </a:p>
          <a:p>
            <a:pPr marL="1200150" lvl="1"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Allocate </a:t>
            </a:r>
            <a:r>
              <a:rPr lang="en-US" altLang="zh-CN" sz="4000" dirty="0">
                <a:solidFill>
                  <a:srgbClr val="0000FF"/>
                </a:solidFill>
                <a:latin typeface="Gill Sans MT" panose="020B0502020104020203" pitchFamily="34" charset="0"/>
              </a:rPr>
              <a:t>weights</a:t>
            </a:r>
            <a:r>
              <a:rPr lang="en-US" altLang="zh-CN" sz="4000" dirty="0">
                <a:latin typeface="Gill Sans MT" panose="020B0502020104020203" pitchFamily="34" charset="0"/>
              </a:rPr>
              <a:t> to different tokens according to their similarities with relation descriptions,</a:t>
            </a:r>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64</a:t>
            </a:fld>
            <a:endParaRPr sz="2300" dirty="0">
              <a:latin typeface="Gill Sans MT"/>
              <a:cs typeface="Gill Sans MT"/>
            </a:endParaRPr>
          </a:p>
        </p:txBody>
      </p:sp>
      <p:pic>
        <p:nvPicPr>
          <p:cNvPr id="3" name="图片 2">
            <a:extLst>
              <a:ext uri="{FF2B5EF4-FFF2-40B4-BE49-F238E27FC236}">
                <a16:creationId xmlns:a16="http://schemas.microsoft.com/office/drawing/2014/main" id="{2153B5FF-B196-4F82-96EB-1292AE3AD7B4}"/>
              </a:ext>
            </a:extLst>
          </p:cNvPr>
          <p:cNvPicPr>
            <a:picLocks noChangeAspect="1"/>
          </p:cNvPicPr>
          <p:nvPr/>
        </p:nvPicPr>
        <p:blipFill>
          <a:blip r:embed="rId3"/>
          <a:stretch>
            <a:fillRect/>
          </a:stretch>
        </p:blipFill>
        <p:spPr>
          <a:xfrm>
            <a:off x="2051050" y="6801820"/>
            <a:ext cx="6481428" cy="2567436"/>
          </a:xfrm>
          <a:prstGeom prst="rect">
            <a:avLst/>
          </a:prstGeom>
        </p:spPr>
      </p:pic>
      <p:pic>
        <p:nvPicPr>
          <p:cNvPr id="9" name="图片 8">
            <a:extLst>
              <a:ext uri="{FF2B5EF4-FFF2-40B4-BE49-F238E27FC236}">
                <a16:creationId xmlns:a16="http://schemas.microsoft.com/office/drawing/2014/main" id="{863E513D-3454-4C74-80F2-DC8C1624A81D}"/>
              </a:ext>
            </a:extLst>
          </p:cNvPr>
          <p:cNvPicPr>
            <a:picLocks noChangeAspect="1"/>
          </p:cNvPicPr>
          <p:nvPr/>
        </p:nvPicPr>
        <p:blipFill>
          <a:blip r:embed="rId4"/>
          <a:stretch>
            <a:fillRect/>
          </a:stretch>
        </p:blipFill>
        <p:spPr>
          <a:xfrm>
            <a:off x="9899650" y="5245588"/>
            <a:ext cx="7848600" cy="2626814"/>
          </a:xfrm>
          <a:prstGeom prst="rect">
            <a:avLst/>
          </a:prstGeom>
        </p:spPr>
      </p:pic>
      <p:pic>
        <p:nvPicPr>
          <p:cNvPr id="10" name="图片 9">
            <a:extLst>
              <a:ext uri="{FF2B5EF4-FFF2-40B4-BE49-F238E27FC236}">
                <a16:creationId xmlns:a16="http://schemas.microsoft.com/office/drawing/2014/main" id="{4128EF54-E001-4C40-BD60-5C4FF00AC855}"/>
              </a:ext>
            </a:extLst>
          </p:cNvPr>
          <p:cNvPicPr>
            <a:picLocks noChangeAspect="1"/>
          </p:cNvPicPr>
          <p:nvPr/>
        </p:nvPicPr>
        <p:blipFill>
          <a:blip r:embed="rId5"/>
          <a:stretch>
            <a:fillRect/>
          </a:stretch>
        </p:blipFill>
        <p:spPr>
          <a:xfrm>
            <a:off x="2276348" y="5252258"/>
            <a:ext cx="5654897" cy="1549562"/>
          </a:xfrm>
          <a:prstGeom prst="rect">
            <a:avLst/>
          </a:prstGeom>
        </p:spPr>
      </p:pic>
    </p:spTree>
    <p:extLst>
      <p:ext uri="{BB962C8B-B14F-4D97-AF65-F5344CB8AC3E}">
        <p14:creationId xmlns:p14="http://schemas.microsoft.com/office/powerpoint/2010/main" val="17234153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4044482" y="27215"/>
            <a:ext cx="13411200" cy="2385268"/>
          </a:xfrm>
        </p:spPr>
        <p:txBody>
          <a:bodyPr/>
          <a:lstStyle/>
          <a:p>
            <a:pPr algn="ctr"/>
            <a:r>
              <a:rPr lang="en-US" altLang="zh-CN" sz="8000" dirty="0">
                <a:latin typeface="Gill Sans MT" panose="020B0502020104020203" pitchFamily="34" charset="0"/>
              </a:rPr>
              <a:t>Results </a:t>
            </a:r>
            <a:br>
              <a:rPr lang="en-US" altLang="zh-CN" sz="8000" dirty="0">
                <a:latin typeface="Gill Sans MT" panose="020B0502020104020203" pitchFamily="34" charset="0"/>
              </a:rPr>
            </a:b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65</a:t>
            </a:fld>
            <a:endParaRPr sz="2300" dirty="0">
              <a:latin typeface="Gill Sans MT"/>
              <a:cs typeface="Gill Sans MT"/>
            </a:endParaRPr>
          </a:p>
        </p:txBody>
      </p:sp>
      <p:pic>
        <p:nvPicPr>
          <p:cNvPr id="7" name="图片 6">
            <a:extLst>
              <a:ext uri="{FF2B5EF4-FFF2-40B4-BE49-F238E27FC236}">
                <a16:creationId xmlns:a16="http://schemas.microsoft.com/office/drawing/2014/main" id="{529E5A93-D233-4592-97C6-8E510949DB91}"/>
              </a:ext>
            </a:extLst>
          </p:cNvPr>
          <p:cNvPicPr>
            <a:picLocks noChangeAspect="1"/>
          </p:cNvPicPr>
          <p:nvPr/>
        </p:nvPicPr>
        <p:blipFill>
          <a:blip r:embed="rId3"/>
          <a:stretch>
            <a:fillRect/>
          </a:stretch>
        </p:blipFill>
        <p:spPr>
          <a:xfrm>
            <a:off x="1511127" y="3112944"/>
            <a:ext cx="16037649" cy="7231931"/>
          </a:xfrm>
          <a:prstGeom prst="rect">
            <a:avLst/>
          </a:prstGeom>
        </p:spPr>
      </p:pic>
    </p:spTree>
    <p:extLst>
      <p:ext uri="{BB962C8B-B14F-4D97-AF65-F5344CB8AC3E}">
        <p14:creationId xmlns:p14="http://schemas.microsoft.com/office/powerpoint/2010/main" val="40252179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27E488B-5E21-45E3-9B30-CEDE868835A2}"/>
              </a:ext>
            </a:extLst>
          </p:cNvPr>
          <p:cNvSpPr/>
          <p:nvPr/>
        </p:nvSpPr>
        <p:spPr>
          <a:xfrm>
            <a:off x="2355850" y="2606675"/>
            <a:ext cx="16002000" cy="3429000"/>
          </a:xfrm>
          <a:prstGeom prst="rect">
            <a:avLst/>
          </a:prstGeom>
          <a:solidFill>
            <a:srgbClr val="D4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tx1"/>
                </a:solidFill>
                <a:latin typeface="Gill Sans MT" panose="020B0502020104020203" pitchFamily="34" charset="0"/>
              </a:rPr>
              <a:t>[EMNLP21] Diverse Distributions of Self-Supervised Tasks for Meta-Learning in NLP</a:t>
            </a:r>
          </a:p>
        </p:txBody>
      </p:sp>
      <p:sp>
        <p:nvSpPr>
          <p:cNvPr id="4" name="object 4">
            <a:extLst>
              <a:ext uri="{FF2B5EF4-FFF2-40B4-BE49-F238E27FC236}">
                <a16:creationId xmlns:a16="http://schemas.microsoft.com/office/drawing/2014/main" id="{89A68B52-230B-4291-8D4D-0C3DB26E7E44}"/>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66</a:t>
            </a:fld>
            <a:endParaRPr sz="2300" dirty="0">
              <a:latin typeface="Gill Sans MT"/>
              <a:cs typeface="Gill Sans MT"/>
            </a:endParaRPr>
          </a:p>
        </p:txBody>
      </p:sp>
      <p:sp>
        <p:nvSpPr>
          <p:cNvPr id="7" name="矩形 6">
            <a:extLst>
              <a:ext uri="{FF2B5EF4-FFF2-40B4-BE49-F238E27FC236}">
                <a16:creationId xmlns:a16="http://schemas.microsoft.com/office/drawing/2014/main" id="{3D06EA6D-762B-492D-8902-0DB9A2945D91}"/>
              </a:ext>
            </a:extLst>
          </p:cNvPr>
          <p:cNvSpPr/>
          <p:nvPr/>
        </p:nvSpPr>
        <p:spPr>
          <a:xfrm>
            <a:off x="0" y="0"/>
            <a:ext cx="20104100" cy="1506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F1C7DE-B260-45DA-A310-9CF0117DA3B4}"/>
              </a:ext>
            </a:extLst>
          </p:cNvPr>
          <p:cNvPicPr>
            <a:picLocks noChangeAspect="1"/>
          </p:cNvPicPr>
          <p:nvPr/>
        </p:nvPicPr>
        <p:blipFill>
          <a:blip r:embed="rId3"/>
          <a:stretch>
            <a:fillRect/>
          </a:stretch>
        </p:blipFill>
        <p:spPr>
          <a:xfrm>
            <a:off x="4020017" y="6188075"/>
            <a:ext cx="12673665" cy="2789313"/>
          </a:xfrm>
          <a:prstGeom prst="rect">
            <a:avLst/>
          </a:prstGeom>
        </p:spPr>
      </p:pic>
    </p:spTree>
    <p:extLst>
      <p:ext uri="{BB962C8B-B14F-4D97-AF65-F5344CB8AC3E}">
        <p14:creationId xmlns:p14="http://schemas.microsoft.com/office/powerpoint/2010/main" val="32159009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021372" y="168275"/>
            <a:ext cx="11393560" cy="1154162"/>
          </a:xfrm>
        </p:spPr>
        <p:txBody>
          <a:bodyPr/>
          <a:lstStyle/>
          <a:p>
            <a:pPr algn="ctr"/>
            <a:r>
              <a:rPr lang="en-US" altLang="zh-CN" dirty="0"/>
              <a:t>SMLMT</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67</a:t>
            </a:fld>
            <a:endParaRPr sz="2300" dirty="0">
              <a:latin typeface="Gill Sans MT"/>
              <a:cs typeface="Gill Sans MT"/>
            </a:endParaRPr>
          </a:p>
        </p:txBody>
      </p:sp>
      <p:pic>
        <p:nvPicPr>
          <p:cNvPr id="7" name="图片 6">
            <a:extLst>
              <a:ext uri="{FF2B5EF4-FFF2-40B4-BE49-F238E27FC236}">
                <a16:creationId xmlns:a16="http://schemas.microsoft.com/office/drawing/2014/main" id="{DFC6C86A-427A-4301-959E-59BB36CBF65D}"/>
              </a:ext>
            </a:extLst>
          </p:cNvPr>
          <p:cNvPicPr>
            <a:picLocks noChangeAspect="1"/>
          </p:cNvPicPr>
          <p:nvPr/>
        </p:nvPicPr>
        <p:blipFill>
          <a:blip r:embed="rId3"/>
          <a:stretch>
            <a:fillRect/>
          </a:stretch>
        </p:blipFill>
        <p:spPr>
          <a:xfrm>
            <a:off x="7802559" y="1488744"/>
            <a:ext cx="12301541" cy="8656222"/>
          </a:xfrm>
          <a:prstGeom prst="rect">
            <a:avLst/>
          </a:prstGeom>
        </p:spPr>
      </p:pic>
      <p:sp>
        <p:nvSpPr>
          <p:cNvPr id="8" name="文本框 7">
            <a:extLst>
              <a:ext uri="{FF2B5EF4-FFF2-40B4-BE49-F238E27FC236}">
                <a16:creationId xmlns:a16="http://schemas.microsoft.com/office/drawing/2014/main" id="{089439CA-39AB-4AF4-B87D-BE14EFE3ED9E}"/>
              </a:ext>
            </a:extLst>
          </p:cNvPr>
          <p:cNvSpPr txBox="1"/>
          <p:nvPr/>
        </p:nvSpPr>
        <p:spPr>
          <a:xfrm>
            <a:off x="330245" y="3597275"/>
            <a:ext cx="9387907" cy="2753831"/>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Overly simplistic</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Uniform sampling (task distribution)</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Single-sentence classification</a:t>
            </a:r>
          </a:p>
        </p:txBody>
      </p:sp>
    </p:spTree>
    <p:extLst>
      <p:ext uri="{BB962C8B-B14F-4D97-AF65-F5344CB8AC3E}">
        <p14:creationId xmlns:p14="http://schemas.microsoft.com/office/powerpoint/2010/main" val="12344678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021372" y="168275"/>
            <a:ext cx="11393560" cy="1154162"/>
          </a:xfrm>
        </p:spPr>
        <p:txBody>
          <a:bodyPr/>
          <a:lstStyle/>
          <a:p>
            <a:pPr algn="ctr"/>
            <a:r>
              <a:rPr lang="en-US" altLang="zh-CN" dirty="0"/>
              <a:t>Sampling labels in SMLMT</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68</a:t>
            </a:fld>
            <a:endParaRPr sz="2300" dirty="0">
              <a:latin typeface="Gill Sans MT"/>
              <a:cs typeface="Gill Sans MT"/>
            </a:endParaRPr>
          </a:p>
        </p:txBody>
      </p:sp>
      <p:sp>
        <p:nvSpPr>
          <p:cNvPr id="8" name="文本框 7">
            <a:extLst>
              <a:ext uri="{FF2B5EF4-FFF2-40B4-BE49-F238E27FC236}">
                <a16:creationId xmlns:a16="http://schemas.microsoft.com/office/drawing/2014/main" id="{089439CA-39AB-4AF4-B87D-BE14EFE3ED9E}"/>
              </a:ext>
            </a:extLst>
          </p:cNvPr>
          <p:cNvSpPr txBox="1"/>
          <p:nvPr/>
        </p:nvSpPr>
        <p:spPr>
          <a:xfrm>
            <a:off x="4260850" y="3216275"/>
            <a:ext cx="16178865" cy="4600490"/>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Frequency-based sampling</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Cluster-based sampling</a:t>
            </a:r>
          </a:p>
          <a:p>
            <a:pPr marL="1200150" lvl="1"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the same cluster (intra-cluster sampling)</a:t>
            </a:r>
            <a:r>
              <a:rPr lang="en-US" altLang="zh-CN" sz="4000" dirty="0">
                <a:latin typeface="Gill Sans MT" panose="020B0502020104020203" pitchFamily="34" charset="0"/>
                <a:sym typeface="Wingdings" panose="05000000000000000000" pitchFamily="2" charset="2"/>
              </a:rPr>
              <a:t>difficult task</a:t>
            </a:r>
          </a:p>
          <a:p>
            <a:pPr marL="1200150" lvl="1"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different clusters (inter-cluster sampling)</a:t>
            </a:r>
            <a:r>
              <a:rPr lang="en-US" altLang="zh-CN" sz="4000" dirty="0">
                <a:latin typeface="Gill Sans MT" panose="020B0502020104020203" pitchFamily="34" charset="0"/>
                <a:sym typeface="Wingdings" panose="05000000000000000000" pitchFamily="2" charset="2"/>
              </a:rPr>
              <a:t>easy task</a:t>
            </a:r>
          </a:p>
          <a:p>
            <a:pPr marL="1200150" lvl="1" indent="-742950">
              <a:lnSpc>
                <a:spcPct val="150000"/>
              </a:lnSpc>
              <a:buClr>
                <a:srgbClr val="0000FF"/>
              </a:buClr>
              <a:buFont typeface="Wingdings" panose="05000000000000000000" pitchFamily="2" charset="2"/>
              <a:buChar char="l"/>
            </a:pPr>
            <a:endParaRPr lang="en-US" altLang="zh-CN" sz="4000" dirty="0">
              <a:latin typeface="Gill Sans MT" panose="020B0502020104020203" pitchFamily="34" charset="0"/>
            </a:endParaRPr>
          </a:p>
        </p:txBody>
      </p:sp>
    </p:spTree>
    <p:extLst>
      <p:ext uri="{BB962C8B-B14F-4D97-AF65-F5344CB8AC3E}">
        <p14:creationId xmlns:p14="http://schemas.microsoft.com/office/powerpoint/2010/main" val="1757429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4021372" y="168275"/>
            <a:ext cx="13726878" cy="1154162"/>
          </a:xfrm>
        </p:spPr>
        <p:txBody>
          <a:bodyPr/>
          <a:lstStyle/>
          <a:p>
            <a:pPr algn="ctr"/>
            <a:r>
              <a:rPr lang="en-US" altLang="zh-CN" dirty="0"/>
              <a:t>Dynamic Curriculum</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69</a:t>
            </a:fld>
            <a:endParaRPr sz="2300" dirty="0">
              <a:latin typeface="Gill Sans MT"/>
              <a:cs typeface="Gill Sans MT"/>
            </a:endParaRPr>
          </a:p>
        </p:txBody>
      </p:sp>
      <p:sp>
        <p:nvSpPr>
          <p:cNvPr id="8" name="文本框 7">
            <a:extLst>
              <a:ext uri="{FF2B5EF4-FFF2-40B4-BE49-F238E27FC236}">
                <a16:creationId xmlns:a16="http://schemas.microsoft.com/office/drawing/2014/main" id="{089439CA-39AB-4AF4-B87D-BE14EFE3ED9E}"/>
              </a:ext>
            </a:extLst>
          </p:cNvPr>
          <p:cNvSpPr txBox="1"/>
          <p:nvPr/>
        </p:nvSpPr>
        <p:spPr>
          <a:xfrm>
            <a:off x="1746250" y="2073275"/>
            <a:ext cx="16178865" cy="7370479"/>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Frequency-based sampling</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Cluster-based sampling</a:t>
            </a:r>
          </a:p>
          <a:p>
            <a:pPr marL="1200150" lvl="1"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the same cluster (intra-cluster sampling)</a:t>
            </a:r>
            <a:r>
              <a:rPr lang="en-US" altLang="zh-CN" sz="4000" dirty="0">
                <a:latin typeface="Gill Sans MT" panose="020B0502020104020203" pitchFamily="34" charset="0"/>
                <a:sym typeface="Wingdings" panose="05000000000000000000" pitchFamily="2" charset="2"/>
              </a:rPr>
              <a:t>difficult task</a:t>
            </a:r>
          </a:p>
          <a:p>
            <a:pPr marL="1200150" lvl="1"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different clusters (inter-cluster sampling)</a:t>
            </a:r>
            <a:r>
              <a:rPr lang="en-US" altLang="zh-CN" sz="4000" dirty="0">
                <a:latin typeface="Gill Sans MT" panose="020B0502020104020203" pitchFamily="34" charset="0"/>
                <a:sym typeface="Wingdings" panose="05000000000000000000" pitchFamily="2" charset="2"/>
              </a:rPr>
              <a:t>easy task</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sym typeface="Wingdings" panose="05000000000000000000" pitchFamily="2" charset="2"/>
              </a:rPr>
              <a:t>Dynamic Curriculum over Self-Supervised Tasks(an </a:t>
            </a:r>
            <a:r>
              <a:rPr lang="en-US" altLang="zh-CN" sz="4000" dirty="0">
                <a:solidFill>
                  <a:srgbClr val="0000FF"/>
                </a:solidFill>
                <a:latin typeface="Gill Sans MT" panose="020B0502020104020203" pitchFamily="34" charset="0"/>
                <a:sym typeface="Wingdings" panose="05000000000000000000" pitchFamily="2" charset="2"/>
              </a:rPr>
              <a:t>easy to-hard </a:t>
            </a:r>
            <a:r>
              <a:rPr lang="en-US" altLang="zh-CN" sz="4000" dirty="0">
                <a:latin typeface="Gill Sans MT" panose="020B0502020104020203" pitchFamily="34" charset="0"/>
                <a:sym typeface="Wingdings" panose="05000000000000000000" pitchFamily="2" charset="2"/>
              </a:rPr>
              <a:t>curriculum)</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sym typeface="Wingdings" panose="05000000000000000000" pitchFamily="2" charset="2"/>
              </a:rPr>
              <a:t>Contrastive learning over sentence pairs</a:t>
            </a:r>
          </a:p>
          <a:p>
            <a:pPr marL="1200150" lvl="1" indent="-742950">
              <a:lnSpc>
                <a:spcPct val="150000"/>
              </a:lnSpc>
              <a:buClr>
                <a:srgbClr val="0000FF"/>
              </a:buClr>
              <a:buFont typeface="Wingdings" panose="05000000000000000000" pitchFamily="2" charset="2"/>
              <a:buChar char="l"/>
            </a:pPr>
            <a:endParaRPr lang="en-US" altLang="zh-CN" sz="4000" dirty="0">
              <a:latin typeface="Gill Sans MT" panose="020B0502020104020203" pitchFamily="34" charset="0"/>
            </a:endParaRPr>
          </a:p>
        </p:txBody>
      </p:sp>
      <p:pic>
        <p:nvPicPr>
          <p:cNvPr id="3" name="图片 2">
            <a:extLst>
              <a:ext uri="{FF2B5EF4-FFF2-40B4-BE49-F238E27FC236}">
                <a16:creationId xmlns:a16="http://schemas.microsoft.com/office/drawing/2014/main" id="{E3F950A5-C695-4C36-ACE4-3E806E6327EB}"/>
              </a:ext>
            </a:extLst>
          </p:cNvPr>
          <p:cNvPicPr>
            <a:picLocks noChangeAspect="1"/>
          </p:cNvPicPr>
          <p:nvPr/>
        </p:nvPicPr>
        <p:blipFill>
          <a:blip r:embed="rId3"/>
          <a:stretch>
            <a:fillRect/>
          </a:stretch>
        </p:blipFill>
        <p:spPr>
          <a:xfrm>
            <a:off x="12414250" y="6797675"/>
            <a:ext cx="5715000" cy="1364777"/>
          </a:xfrm>
          <a:prstGeom prst="rect">
            <a:avLst/>
          </a:prstGeom>
        </p:spPr>
      </p:pic>
    </p:spTree>
    <p:extLst>
      <p:ext uri="{BB962C8B-B14F-4D97-AF65-F5344CB8AC3E}">
        <p14:creationId xmlns:p14="http://schemas.microsoft.com/office/powerpoint/2010/main" val="942331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3859970" y="225777"/>
            <a:ext cx="12384160" cy="1154162"/>
          </a:xfrm>
        </p:spPr>
        <p:txBody>
          <a:bodyPr/>
          <a:lstStyle/>
          <a:p>
            <a:pPr algn="ctr"/>
            <a:r>
              <a:rPr lang="en-US" altLang="zh-CN" dirty="0"/>
              <a:t>Experiment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7</a:t>
            </a:fld>
            <a:endParaRPr sz="2300" dirty="0">
              <a:latin typeface="Gill Sans MT"/>
              <a:cs typeface="Gill Sans MT"/>
            </a:endParaRPr>
          </a:p>
        </p:txBody>
      </p:sp>
      <p:pic>
        <p:nvPicPr>
          <p:cNvPr id="3" name="图片 2">
            <a:extLst>
              <a:ext uri="{FF2B5EF4-FFF2-40B4-BE49-F238E27FC236}">
                <a16:creationId xmlns:a16="http://schemas.microsoft.com/office/drawing/2014/main" id="{588D0F48-59A4-4563-AA0B-71B01C96CFE2}"/>
              </a:ext>
            </a:extLst>
          </p:cNvPr>
          <p:cNvPicPr>
            <a:picLocks noChangeAspect="1"/>
          </p:cNvPicPr>
          <p:nvPr/>
        </p:nvPicPr>
        <p:blipFill>
          <a:blip r:embed="rId3"/>
          <a:stretch>
            <a:fillRect/>
          </a:stretch>
        </p:blipFill>
        <p:spPr>
          <a:xfrm>
            <a:off x="869950" y="1997075"/>
            <a:ext cx="18364200" cy="8566467"/>
          </a:xfrm>
          <a:prstGeom prst="rect">
            <a:avLst/>
          </a:prstGeom>
        </p:spPr>
      </p:pic>
      <p:sp>
        <p:nvSpPr>
          <p:cNvPr id="5" name="矩形 4">
            <a:extLst>
              <a:ext uri="{FF2B5EF4-FFF2-40B4-BE49-F238E27FC236}">
                <a16:creationId xmlns:a16="http://schemas.microsoft.com/office/drawing/2014/main" id="{D83E9AAD-04D7-4AB1-BF52-7AFD3BBE3A19}"/>
              </a:ext>
            </a:extLst>
          </p:cNvPr>
          <p:cNvSpPr/>
          <p:nvPr/>
        </p:nvSpPr>
        <p:spPr>
          <a:xfrm>
            <a:off x="1365250" y="6762925"/>
            <a:ext cx="17602200" cy="457200"/>
          </a:xfrm>
          <a:prstGeom prst="rect">
            <a:avLst/>
          </a:prstGeom>
          <a:solidFill>
            <a:srgbClr val="0000FF">
              <a:alpha val="30000"/>
            </a:srgbClr>
          </a:solidFill>
          <a:ln>
            <a:solidFill>
              <a:srgbClr val="FDD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293FEF82-D742-4434-B098-F82284DE0676}"/>
              </a:ext>
            </a:extLst>
          </p:cNvPr>
          <p:cNvSpPr/>
          <p:nvPr/>
        </p:nvSpPr>
        <p:spPr>
          <a:xfrm>
            <a:off x="1389380" y="3749675"/>
            <a:ext cx="17602200" cy="457200"/>
          </a:xfrm>
          <a:prstGeom prst="rect">
            <a:avLst/>
          </a:prstGeom>
          <a:solidFill>
            <a:srgbClr val="0000FF">
              <a:alpha val="30000"/>
            </a:srgbClr>
          </a:solidFill>
          <a:ln>
            <a:solidFill>
              <a:srgbClr val="FDD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61C8B1F-8898-4BF7-A000-B43B099BCB85}"/>
              </a:ext>
            </a:extLst>
          </p:cNvPr>
          <p:cNvSpPr/>
          <p:nvPr/>
        </p:nvSpPr>
        <p:spPr>
          <a:xfrm>
            <a:off x="1389380" y="5027700"/>
            <a:ext cx="17602200" cy="457200"/>
          </a:xfrm>
          <a:prstGeom prst="rect">
            <a:avLst/>
          </a:prstGeom>
          <a:solidFill>
            <a:srgbClr val="00B050">
              <a:alpha val="30000"/>
            </a:srgbClr>
          </a:solidFill>
          <a:ln>
            <a:solidFill>
              <a:srgbClr val="FDD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ECAB954-E0FB-45B9-B764-7307BE1EE9C3}"/>
              </a:ext>
            </a:extLst>
          </p:cNvPr>
          <p:cNvSpPr/>
          <p:nvPr/>
        </p:nvSpPr>
        <p:spPr>
          <a:xfrm>
            <a:off x="1389380" y="8040950"/>
            <a:ext cx="17602200" cy="457200"/>
          </a:xfrm>
          <a:prstGeom prst="rect">
            <a:avLst/>
          </a:prstGeom>
          <a:solidFill>
            <a:srgbClr val="00B050">
              <a:alpha val="30000"/>
            </a:srgbClr>
          </a:solidFill>
          <a:ln>
            <a:solidFill>
              <a:srgbClr val="FDD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016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9B68-663D-4260-93D6-A75EF191CC73}"/>
              </a:ext>
            </a:extLst>
          </p:cNvPr>
          <p:cNvSpPr>
            <a:spLocks noGrp="1"/>
          </p:cNvSpPr>
          <p:nvPr>
            <p:ph type="title"/>
          </p:nvPr>
        </p:nvSpPr>
        <p:spPr>
          <a:xfrm>
            <a:off x="6089236" y="72818"/>
            <a:ext cx="7938329" cy="1154162"/>
          </a:xfrm>
        </p:spPr>
        <p:txBody>
          <a:bodyPr/>
          <a:lstStyle/>
          <a:p>
            <a:r>
              <a:rPr lang="en-US" altLang="zh-CN" dirty="0"/>
              <a:t>Experiment  </a:t>
            </a:r>
            <a:endParaRPr lang="zh-CN" altLang="en-US" dirty="0"/>
          </a:p>
        </p:txBody>
      </p:sp>
      <p:sp>
        <p:nvSpPr>
          <p:cNvPr id="6" name="object 4">
            <a:extLst>
              <a:ext uri="{FF2B5EF4-FFF2-40B4-BE49-F238E27FC236}">
                <a16:creationId xmlns:a16="http://schemas.microsoft.com/office/drawing/2014/main" id="{914AEEB3-535E-4A37-A153-312B4E3D4303}"/>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70</a:t>
            </a:fld>
            <a:endParaRPr sz="2300" dirty="0">
              <a:latin typeface="Gill Sans MT"/>
              <a:cs typeface="Gill Sans MT"/>
            </a:endParaRPr>
          </a:p>
        </p:txBody>
      </p:sp>
      <p:pic>
        <p:nvPicPr>
          <p:cNvPr id="3" name="图片 2">
            <a:extLst>
              <a:ext uri="{FF2B5EF4-FFF2-40B4-BE49-F238E27FC236}">
                <a16:creationId xmlns:a16="http://schemas.microsoft.com/office/drawing/2014/main" id="{5B8F26B1-FEC5-409D-976F-8191BECAB483}"/>
              </a:ext>
            </a:extLst>
          </p:cNvPr>
          <p:cNvPicPr>
            <a:picLocks noChangeAspect="1"/>
          </p:cNvPicPr>
          <p:nvPr/>
        </p:nvPicPr>
        <p:blipFill rotWithShape="1">
          <a:blip r:embed="rId3"/>
          <a:srcRect l="7018"/>
          <a:stretch/>
        </p:blipFill>
        <p:spPr>
          <a:xfrm>
            <a:off x="7766050" y="1606647"/>
            <a:ext cx="12115799" cy="9146359"/>
          </a:xfrm>
          <a:prstGeom prst="rect">
            <a:avLst/>
          </a:prstGeom>
        </p:spPr>
      </p:pic>
      <p:sp>
        <p:nvSpPr>
          <p:cNvPr id="7" name="文本框 6">
            <a:extLst>
              <a:ext uri="{FF2B5EF4-FFF2-40B4-BE49-F238E27FC236}">
                <a16:creationId xmlns:a16="http://schemas.microsoft.com/office/drawing/2014/main" id="{388111D5-454B-4DF7-A6F8-43052C30451D}"/>
              </a:ext>
            </a:extLst>
          </p:cNvPr>
          <p:cNvSpPr txBox="1"/>
          <p:nvPr/>
        </p:nvSpPr>
        <p:spPr>
          <a:xfrm>
            <a:off x="1290133" y="4206875"/>
            <a:ext cx="6475918" cy="3677160"/>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Frequency (FREQ)</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Inter-Cluster(X-C)</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Intra-Cluster (I-C)</a:t>
            </a:r>
          </a:p>
          <a:p>
            <a:pPr marL="742950" indent="-742950">
              <a:lnSpc>
                <a:spcPct val="150000"/>
              </a:lnSpc>
              <a:buClr>
                <a:srgbClr val="0000FF"/>
              </a:buClr>
              <a:buFont typeface="Wingdings" panose="05000000000000000000" pitchFamily="2" charset="2"/>
              <a:buChar char="l"/>
            </a:pPr>
            <a:r>
              <a:rPr lang="en-US" altLang="zh-CN" sz="4000" dirty="0">
                <a:latin typeface="Gill Sans MT" panose="020B0502020104020203" pitchFamily="34" charset="0"/>
              </a:rPr>
              <a:t>Sentence Cluster (S-C)</a:t>
            </a:r>
          </a:p>
        </p:txBody>
      </p:sp>
    </p:spTree>
    <p:extLst>
      <p:ext uri="{BB962C8B-B14F-4D97-AF65-F5344CB8AC3E}">
        <p14:creationId xmlns:p14="http://schemas.microsoft.com/office/powerpoint/2010/main" val="3259892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3859970" y="225777"/>
            <a:ext cx="12384160" cy="1154162"/>
          </a:xfrm>
        </p:spPr>
        <p:txBody>
          <a:bodyPr/>
          <a:lstStyle/>
          <a:p>
            <a:pPr algn="ctr"/>
            <a:r>
              <a:rPr lang="en-US" altLang="zh-CN" dirty="0"/>
              <a:t>Experiment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8</a:t>
            </a:fld>
            <a:endParaRPr sz="2300" dirty="0">
              <a:latin typeface="Gill Sans MT"/>
              <a:cs typeface="Gill Sans MT"/>
            </a:endParaRPr>
          </a:p>
        </p:txBody>
      </p:sp>
      <p:sp>
        <p:nvSpPr>
          <p:cNvPr id="7" name="文本框 6">
            <a:extLst>
              <a:ext uri="{FF2B5EF4-FFF2-40B4-BE49-F238E27FC236}">
                <a16:creationId xmlns:a16="http://schemas.microsoft.com/office/drawing/2014/main" id="{AD848F35-A366-4476-9D92-34430791307E}"/>
              </a:ext>
            </a:extLst>
          </p:cNvPr>
          <p:cNvSpPr txBox="1"/>
          <p:nvPr/>
        </p:nvSpPr>
        <p:spPr>
          <a:xfrm>
            <a:off x="1593850" y="3521075"/>
            <a:ext cx="16916400" cy="4035657"/>
          </a:xfrm>
          <a:prstGeom prst="rect">
            <a:avLst/>
          </a:prstGeom>
          <a:noFill/>
        </p:spPr>
        <p:txBody>
          <a:bodyPr wrap="square" rtlCol="0">
            <a:spAutoFit/>
          </a:bodyPr>
          <a:lstStyle/>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Task augmentation significantly improves results on downstream tasks</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Adding self-training further boosts downstream performance when task-specific unlabeled examples are available</a:t>
            </a:r>
          </a:p>
          <a:p>
            <a:pPr marL="742950" indent="-742950">
              <a:lnSpc>
                <a:spcPct val="150000"/>
              </a:lnSpc>
              <a:buClr>
                <a:srgbClr val="0000FF"/>
              </a:buClr>
              <a:buFont typeface="Wingdings" panose="05000000000000000000" pitchFamily="2" charset="2"/>
              <a:buChar char="l"/>
            </a:pPr>
            <a:r>
              <a:rPr lang="en-US" altLang="zh-CN" sz="4400" dirty="0">
                <a:latin typeface="Gill Sans MT" panose="020B0502020104020203" pitchFamily="34" charset="0"/>
              </a:rPr>
              <a:t>Using a better base model leads to better self training results</a:t>
            </a:r>
          </a:p>
        </p:txBody>
      </p:sp>
    </p:spTree>
    <p:extLst>
      <p:ext uri="{BB962C8B-B14F-4D97-AF65-F5344CB8AC3E}">
        <p14:creationId xmlns:p14="http://schemas.microsoft.com/office/powerpoint/2010/main" val="1540219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ABAD-46A3-4EB6-963F-FDF7C17A36AB}"/>
              </a:ext>
            </a:extLst>
          </p:cNvPr>
          <p:cNvSpPr>
            <a:spLocks noGrp="1"/>
          </p:cNvSpPr>
          <p:nvPr>
            <p:ph type="title"/>
          </p:nvPr>
        </p:nvSpPr>
        <p:spPr>
          <a:xfrm>
            <a:off x="3859970" y="225777"/>
            <a:ext cx="12384160" cy="1154162"/>
          </a:xfrm>
        </p:spPr>
        <p:txBody>
          <a:bodyPr/>
          <a:lstStyle/>
          <a:p>
            <a:pPr algn="ctr"/>
            <a:r>
              <a:rPr lang="en-US" altLang="zh-CN" dirty="0"/>
              <a:t>Experiment </a:t>
            </a:r>
            <a:endParaRPr lang="zh-CN" altLang="en-US" dirty="0"/>
          </a:p>
        </p:txBody>
      </p:sp>
      <p:sp>
        <p:nvSpPr>
          <p:cNvPr id="4" name="object 4">
            <a:extLst>
              <a:ext uri="{FF2B5EF4-FFF2-40B4-BE49-F238E27FC236}">
                <a16:creationId xmlns:a16="http://schemas.microsoft.com/office/drawing/2014/main" id="{C922DA26-BF30-4F78-B16A-526CE7E5E687}"/>
              </a:ext>
            </a:extLst>
          </p:cNvPr>
          <p:cNvSpPr txBox="1"/>
          <p:nvPr/>
        </p:nvSpPr>
        <p:spPr>
          <a:xfrm>
            <a:off x="17163115" y="10753006"/>
            <a:ext cx="585135" cy="346249"/>
          </a:xfrm>
          <a:prstGeom prst="rect">
            <a:avLst/>
          </a:prstGeom>
        </p:spPr>
        <p:txBody>
          <a:bodyPr vert="horz" wrap="square" lIns="0" tIns="0" rIns="0" bIns="0" rtlCol="0">
            <a:spAutoFit/>
          </a:bodyPr>
          <a:lstStyle/>
          <a:p>
            <a:pPr marL="38100">
              <a:lnSpc>
                <a:spcPts val="2680"/>
              </a:lnSpc>
            </a:pPr>
            <a:fld id="{81D60167-4931-47E6-BA6A-407CBD079E47}" type="slidenum">
              <a:rPr sz="2300" dirty="0">
                <a:solidFill>
                  <a:srgbClr val="0433FF"/>
                </a:solidFill>
                <a:latin typeface="Gill Sans MT"/>
                <a:cs typeface="Gill Sans MT"/>
              </a:rPr>
              <a:t>9</a:t>
            </a:fld>
            <a:endParaRPr sz="2300" dirty="0">
              <a:latin typeface="Gill Sans MT"/>
              <a:cs typeface="Gill Sans MT"/>
            </a:endParaRPr>
          </a:p>
        </p:txBody>
      </p:sp>
      <p:pic>
        <p:nvPicPr>
          <p:cNvPr id="3" name="图片 2">
            <a:extLst>
              <a:ext uri="{FF2B5EF4-FFF2-40B4-BE49-F238E27FC236}">
                <a16:creationId xmlns:a16="http://schemas.microsoft.com/office/drawing/2014/main" id="{5DAA2147-0F28-443B-B07B-3BBF68466051}"/>
              </a:ext>
            </a:extLst>
          </p:cNvPr>
          <p:cNvPicPr>
            <a:picLocks noChangeAspect="1"/>
          </p:cNvPicPr>
          <p:nvPr/>
        </p:nvPicPr>
        <p:blipFill>
          <a:blip r:embed="rId3"/>
          <a:stretch>
            <a:fillRect/>
          </a:stretch>
        </p:blipFill>
        <p:spPr>
          <a:xfrm>
            <a:off x="0" y="2338754"/>
            <a:ext cx="19881850" cy="6631842"/>
          </a:xfrm>
          <a:prstGeom prst="rect">
            <a:avLst/>
          </a:prstGeom>
        </p:spPr>
      </p:pic>
      <p:sp>
        <p:nvSpPr>
          <p:cNvPr id="5" name="文本框 4">
            <a:extLst>
              <a:ext uri="{FF2B5EF4-FFF2-40B4-BE49-F238E27FC236}">
                <a16:creationId xmlns:a16="http://schemas.microsoft.com/office/drawing/2014/main" id="{F0E830EC-92CD-44F4-965F-32390A85C73B}"/>
              </a:ext>
            </a:extLst>
          </p:cNvPr>
          <p:cNvSpPr txBox="1"/>
          <p:nvPr/>
        </p:nvSpPr>
        <p:spPr>
          <a:xfrm>
            <a:off x="0" y="10753006"/>
            <a:ext cx="11576050" cy="461665"/>
          </a:xfrm>
          <a:prstGeom prst="rect">
            <a:avLst/>
          </a:prstGeom>
          <a:noFill/>
        </p:spPr>
        <p:txBody>
          <a:bodyPr wrap="square" rtlCol="0">
            <a:spAutoFit/>
          </a:bodyPr>
          <a:lstStyle/>
          <a:p>
            <a:r>
              <a:rPr lang="en-US" altLang="zh-CN" sz="2400" i="1" dirty="0">
                <a:solidFill>
                  <a:srgbClr val="0000FF"/>
                </a:solidFill>
                <a:latin typeface="Gill Sans MT" panose="020B0502020104020203" pitchFamily="34" charset="0"/>
              </a:rPr>
              <a:t>[NAACL21]Self-training Improves Pre-training for Natural Language Understanding</a:t>
            </a:r>
            <a:endParaRPr lang="zh-CN" altLang="en-US" sz="2400" i="1" dirty="0">
              <a:solidFill>
                <a:srgbClr val="0000FF"/>
              </a:solidFill>
              <a:latin typeface="Gill Sans MT" panose="020B0502020104020203" pitchFamily="34" charset="0"/>
            </a:endParaRPr>
          </a:p>
        </p:txBody>
      </p:sp>
    </p:spTree>
    <p:extLst>
      <p:ext uri="{BB962C8B-B14F-4D97-AF65-F5344CB8AC3E}">
        <p14:creationId xmlns:p14="http://schemas.microsoft.com/office/powerpoint/2010/main" val="10361647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44459</TotalTime>
  <Words>2284</Words>
  <Application>Microsoft Office PowerPoint</Application>
  <PresentationFormat>自定义</PresentationFormat>
  <Paragraphs>442</Paragraphs>
  <Slides>70</Slides>
  <Notes>70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70</vt:i4>
      </vt:variant>
    </vt:vector>
  </HeadingPairs>
  <TitlesOfParts>
    <vt:vector size="81" baseType="lpstr">
      <vt:lpstr>等线</vt:lpstr>
      <vt:lpstr>等线 Light</vt:lpstr>
      <vt:lpstr>宋体</vt:lpstr>
      <vt:lpstr>Arial</vt:lpstr>
      <vt:lpstr>Calibri</vt:lpstr>
      <vt:lpstr>Cambria Math</vt:lpstr>
      <vt:lpstr>Gill Sans MT</vt:lpstr>
      <vt:lpstr>Times New Roman</vt:lpstr>
      <vt:lpstr>Wingdings</vt:lpstr>
      <vt:lpstr>Office Theme</vt:lpstr>
      <vt:lpstr>自定义设计方案</vt:lpstr>
      <vt:lpstr>PowerPoint 演示文稿</vt:lpstr>
      <vt:lpstr>Motivation  </vt:lpstr>
      <vt:lpstr>Approach  </vt:lpstr>
      <vt:lpstr>Task augmentation </vt:lpstr>
      <vt:lpstr>Self training</vt:lpstr>
      <vt:lpstr>Experiment </vt:lpstr>
      <vt:lpstr>Experiment </vt:lpstr>
      <vt:lpstr>Experiment </vt:lpstr>
      <vt:lpstr>Experiment </vt:lpstr>
      <vt:lpstr>Experiment </vt:lpstr>
      <vt:lpstr>Sample efficiency  </vt:lpstr>
      <vt:lpstr>Experiment </vt:lpstr>
      <vt:lpstr>Traditional self-training </vt:lpstr>
      <vt:lpstr>out-of-domain</vt:lpstr>
      <vt:lpstr>Realistic evaluation</vt:lpstr>
      <vt:lpstr>Experiment </vt:lpstr>
      <vt:lpstr>PowerPoint 演示文稿</vt:lpstr>
      <vt:lpstr>CrossFit Challenge</vt:lpstr>
      <vt:lpstr>CrossFit Challenge</vt:lpstr>
      <vt:lpstr>Conclusion </vt:lpstr>
      <vt:lpstr>Problem Setting</vt:lpstr>
      <vt:lpstr>Task Partitions </vt:lpstr>
      <vt:lpstr>Task Partitions </vt:lpstr>
      <vt:lpstr>Task Partitions </vt:lpstr>
      <vt:lpstr>Models</vt:lpstr>
      <vt:lpstr>Task Partitions </vt:lpstr>
      <vt:lpstr>Task Partitions </vt:lpstr>
      <vt:lpstr>Task Partitions </vt:lpstr>
      <vt:lpstr>Task Partitions </vt:lpstr>
      <vt:lpstr>Well-rounded or specialized</vt:lpstr>
      <vt:lpstr>Well-rounded or specialized</vt:lpstr>
      <vt:lpstr>more labelled data?</vt:lpstr>
      <vt:lpstr>More finding</vt:lpstr>
      <vt:lpstr>Conclusion </vt:lpstr>
      <vt:lpstr>PowerPoint 演示文稿</vt:lpstr>
      <vt:lpstr>Approach </vt:lpstr>
      <vt:lpstr>Verbalizing relations as hypothesis</vt:lpstr>
      <vt:lpstr>NLI for inferring relations</vt:lpstr>
      <vt:lpstr>NLI for inferring relations</vt:lpstr>
      <vt:lpstr>Approach </vt:lpstr>
      <vt:lpstr>Few-Shot relation extraction</vt:lpstr>
      <vt:lpstr>Dataset and scenarios</vt:lpstr>
      <vt:lpstr>Experiment </vt:lpstr>
      <vt:lpstr>Experiment </vt:lpstr>
      <vt:lpstr>Full training</vt:lpstr>
      <vt:lpstr>Analysis</vt:lpstr>
      <vt:lpstr>PowerPoint 演示文稿</vt:lpstr>
      <vt:lpstr>Overview </vt:lpstr>
      <vt:lpstr>Contribution </vt:lpstr>
      <vt:lpstr>Internal Evaluation</vt:lpstr>
      <vt:lpstr>External Baselines</vt:lpstr>
      <vt:lpstr>Task </vt:lpstr>
      <vt:lpstr>MTOD</vt:lpstr>
      <vt:lpstr>MTOD</vt:lpstr>
      <vt:lpstr>QA</vt:lpstr>
      <vt:lpstr>MTOD</vt:lpstr>
      <vt:lpstr>K-Shot Analysis</vt:lpstr>
      <vt:lpstr>Conclustion  </vt:lpstr>
      <vt:lpstr>PowerPoint 演示文稿</vt:lpstr>
      <vt:lpstr>Motivation </vt:lpstr>
      <vt:lpstr>Approach  </vt:lpstr>
      <vt:lpstr>Hybrid Prototype Learning </vt:lpstr>
      <vt:lpstr>Hybrid Prototype Learning </vt:lpstr>
      <vt:lpstr>Contrastive Learning </vt:lpstr>
      <vt:lpstr>Results  </vt:lpstr>
      <vt:lpstr>PowerPoint 演示文稿</vt:lpstr>
      <vt:lpstr>SMLMT</vt:lpstr>
      <vt:lpstr>Sampling labels in SMLMT</vt:lpstr>
      <vt:lpstr>Dynamic Curriculum</vt:lpstr>
      <vt:lpstr>Experiment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paper分享</dc:title>
  <dc:creator>苏玛丽</dc:creator>
  <cp:lastModifiedBy>DELL</cp:lastModifiedBy>
  <cp:revision>422</cp:revision>
  <dcterms:created xsi:type="dcterms:W3CDTF">2020-11-01T09:26:42Z</dcterms:created>
  <dcterms:modified xsi:type="dcterms:W3CDTF">2021-12-09T14:15:55Z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2020-09-25T00:00:00Z</vt:filetime>
  </property>
  <property fmtid="{D5CDD505-2E9C-101B-9397-08002B2CF9AE}" pid="3" name="Creator">
    <vt:lpwstr>Keynote 讲演</vt:lpwstr>
  </property>
  <property fmtid="{D5CDD505-2E9C-101B-9397-08002B2CF9AE}" pid="4" name="LastSaved">
    <vt:filetime>2020-11-01T00:00:00Z</vt:filetime>
  </property>
</Properties>
</file>